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74" r:id="rId7"/>
    <p:sldId id="275" r:id="rId8"/>
    <p:sldId id="288" r:id="rId9"/>
    <p:sldId id="289" r:id="rId10"/>
    <p:sldId id="261" r:id="rId11"/>
    <p:sldId id="290" r:id="rId12"/>
    <p:sldId id="267" r:id="rId13"/>
    <p:sldId id="279" r:id="rId14"/>
    <p:sldId id="268" r:id="rId15"/>
    <p:sldId id="271" r:id="rId16"/>
    <p:sldId id="272" r:id="rId17"/>
    <p:sldId id="283" r:id="rId18"/>
    <p:sldId id="28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E357F4-C294-48BA-AD6A-CC904CC3F630}" type="datetimeFigureOut">
              <a:rPr lang="en-US" smtClean="0"/>
              <a:pPr/>
              <a:t>4/18/2011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57F4-C294-48BA-AD6A-CC904CC3F630}" type="datetimeFigureOut">
              <a:rPr lang="en-US" smtClean="0"/>
              <a:pPr/>
              <a:t>4/18/2011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57F4-C294-48BA-AD6A-CC904CC3F630}" type="datetimeFigureOut">
              <a:rPr lang="en-US" smtClean="0"/>
              <a:pPr/>
              <a:t>4/18/2011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57F4-C294-48BA-AD6A-CC904CC3F630}" type="datetimeFigureOut">
              <a:rPr lang="en-US" smtClean="0"/>
              <a:pPr/>
              <a:t>4/18/2011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E357F4-C294-48BA-AD6A-CC904CC3F630}" type="datetimeFigureOut">
              <a:rPr lang="en-US" smtClean="0"/>
              <a:pPr/>
              <a:t>4/18/2011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E357F4-C294-48BA-AD6A-CC904CC3F630}" type="datetimeFigureOut">
              <a:rPr lang="en-US" smtClean="0"/>
              <a:pPr/>
              <a:t>4/18/2011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E357F4-C294-48BA-AD6A-CC904CC3F630}" type="datetimeFigureOut">
              <a:rPr lang="en-US" smtClean="0"/>
              <a:pPr/>
              <a:t>4/18/2011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E357F4-C294-48BA-AD6A-CC904CC3F630}" type="datetimeFigureOut">
              <a:rPr lang="en-US" smtClean="0"/>
              <a:pPr/>
              <a:t>4/18/2011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357F4-C294-48BA-AD6A-CC904CC3F630}" type="datetimeFigureOut">
              <a:rPr lang="en-US" smtClean="0"/>
              <a:pPr/>
              <a:t>4/18/2011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357F4-C294-48BA-AD6A-CC904CC3F630}" type="datetimeFigureOut">
              <a:rPr lang="en-US" smtClean="0"/>
              <a:pPr/>
              <a:t>4/18/2011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357F4-C294-48BA-AD6A-CC904CC3F630}" type="datetimeFigureOut">
              <a:rPr lang="en-US" smtClean="0"/>
              <a:pPr/>
              <a:t>4/18/2011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82073-488D-4A4E-900F-E1D9B667BE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357F4-C294-48BA-AD6A-CC904CC3F630}" type="datetimeFigureOut">
              <a:rPr lang="en-US" smtClean="0"/>
              <a:pPr/>
              <a:t>4/18/2011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82073-488D-4A4E-900F-E1D9B667BE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en.wikipedia.org/wiki/Turbomachiner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Compression_ratio" TargetMode="External"/><Relationship Id="rId2" Type="http://schemas.openxmlformats.org/officeDocument/2006/relationships/hyperlink" Target="http://en.wikipedia.org/wiki/Reciprocating_compresso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Gas_compressor" TargetMode="External"/><Relationship Id="rId7" Type="http://schemas.openxmlformats.org/officeDocument/2006/relationships/hyperlink" Target="http://en.wikipedia.org/wiki/Supercharger" TargetMode="External"/><Relationship Id="rId2" Type="http://schemas.openxmlformats.org/officeDocument/2006/relationships/hyperlink" Target="http://en.wikipedia.org/wiki/Airfoil" TargetMode="External"/><Relationship Id="rId1" Type="http://schemas.openxmlformats.org/officeDocument/2006/relationships/slideLayout" Target="../slideLayouts/slideLayout2.xml"/><Relationship Id="rId6" Type="http://schemas.openxmlformats.org/officeDocument/2006/relationships/hyperlink" Target="http://en.wikipedia.org/wiki/Jet_engine" TargetMode="External"/><Relationship Id="rId5" Type="http://schemas.openxmlformats.org/officeDocument/2006/relationships/hyperlink" Target="http://en.wikipedia.org/wiki/Gas_turbines" TargetMode="External"/><Relationship Id="rId4" Type="http://schemas.openxmlformats.org/officeDocument/2006/relationships/hyperlink" Target="http://en.wikipedia.org/wiki/Centrifugal_compressor"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en.wikipedia.org/wiki/Refrigeration" TargetMode="External"/><Relationship Id="rId13" Type="http://schemas.openxmlformats.org/officeDocument/2006/relationships/hyperlink" Target="http://en.wikipedia.org/wiki/Cabin_pressurization" TargetMode="External"/><Relationship Id="rId3" Type="http://schemas.openxmlformats.org/officeDocument/2006/relationships/hyperlink" Target="http://en.wikipedia.org/wiki/Natural_gas" TargetMode="External"/><Relationship Id="rId7" Type="http://schemas.openxmlformats.org/officeDocument/2006/relationships/hyperlink" Target="http://en.wikipedia.org/wiki/Chemical_plant" TargetMode="External"/><Relationship Id="rId12" Type="http://schemas.openxmlformats.org/officeDocument/2006/relationships/hyperlink" Target="http://en.wikipedia.org/wiki/Gas_turbines" TargetMode="External"/><Relationship Id="rId17" Type="http://schemas.openxmlformats.org/officeDocument/2006/relationships/hyperlink" Target="http://en.wikipedia.org/wiki/Oil_field" TargetMode="External"/><Relationship Id="rId2" Type="http://schemas.openxmlformats.org/officeDocument/2006/relationships/hyperlink" Target="http://en.wikipedia.org/wiki/Pipeline_transport" TargetMode="External"/><Relationship Id="rId16" Type="http://schemas.openxmlformats.org/officeDocument/2006/relationships/hyperlink" Target="http://en.wikipedia.org/wiki/Supercharger" TargetMode="External"/><Relationship Id="rId1" Type="http://schemas.openxmlformats.org/officeDocument/2006/relationships/slideLayout" Target="../slideLayouts/slideLayout2.xml"/><Relationship Id="rId6" Type="http://schemas.openxmlformats.org/officeDocument/2006/relationships/hyperlink" Target="http://en.wikipedia.org/wiki/Petrochemical" TargetMode="External"/><Relationship Id="rId11" Type="http://schemas.openxmlformats.org/officeDocument/2006/relationships/hyperlink" Target="http://en.wikipedia.org/wiki/Pneumatic_tools" TargetMode="External"/><Relationship Id="rId5" Type="http://schemas.openxmlformats.org/officeDocument/2006/relationships/hyperlink" Target="http://en.wikipedia.org/wiki/Natural_gas_processing" TargetMode="External"/><Relationship Id="rId15" Type="http://schemas.openxmlformats.org/officeDocument/2006/relationships/hyperlink" Target="http://en.wikipedia.org/wiki/Turbocharger" TargetMode="External"/><Relationship Id="rId10" Type="http://schemas.openxmlformats.org/officeDocument/2006/relationships/hyperlink" Target="http://en.wikipedia.org/wiki/Refrigerant" TargetMode="External"/><Relationship Id="rId4" Type="http://schemas.openxmlformats.org/officeDocument/2006/relationships/hyperlink" Target="http://en.wikipedia.org/wiki/Oil_refineries" TargetMode="External"/><Relationship Id="rId9" Type="http://schemas.openxmlformats.org/officeDocument/2006/relationships/hyperlink" Target="http://en.wikipedia.org/wiki/Air_conditioner" TargetMode="External"/><Relationship Id="rId14" Type="http://schemas.openxmlformats.org/officeDocument/2006/relationships/hyperlink" Target="http://en.wikipedia.org/wiki/Diesel_engin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Gas" TargetMode="External"/><Relationship Id="rId2" Type="http://schemas.openxmlformats.org/officeDocument/2006/relationships/hyperlink" Target="http://en.wikipedia.org/wiki/Pressure" TargetMode="External"/><Relationship Id="rId1" Type="http://schemas.openxmlformats.org/officeDocument/2006/relationships/slideLayout" Target="../slideLayouts/slideLayout2.xml"/><Relationship Id="rId6" Type="http://schemas.openxmlformats.org/officeDocument/2006/relationships/hyperlink" Target="http://en.wikipedia.org/wiki/Pipe_(material)" TargetMode="External"/><Relationship Id="rId5" Type="http://schemas.openxmlformats.org/officeDocument/2006/relationships/hyperlink" Target="http://en.wikipedia.org/wiki/Fluid" TargetMode="External"/><Relationship Id="rId4" Type="http://schemas.openxmlformats.org/officeDocument/2006/relationships/hyperlink" Target="http://en.wikipedia.org/wiki/Pump"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en.wikipedia.org/wiki/Air_brake_(road_vehicle)" TargetMode="External"/><Relationship Id="rId3" Type="http://schemas.openxmlformats.org/officeDocument/2006/relationships/hyperlink" Target="http://en.wikipedia.org/wiki/Pressure" TargetMode="External"/><Relationship Id="rId7" Type="http://schemas.openxmlformats.org/officeDocument/2006/relationships/hyperlink" Target="http://en.wikipedia.org/wiki/Air_brake_(rail)" TargetMode="External"/><Relationship Id="rId2" Type="http://schemas.openxmlformats.org/officeDocument/2006/relationships/hyperlink" Target="http://en.wikipedia.org/wiki/Air" TargetMode="External"/><Relationship Id="rId1" Type="http://schemas.openxmlformats.org/officeDocument/2006/relationships/slideLayout" Target="../slideLayouts/slideLayout2.xml"/><Relationship Id="rId6" Type="http://schemas.openxmlformats.org/officeDocument/2006/relationships/hyperlink" Target="http://en.wikipedia.org/wiki/Gas_duster" TargetMode="External"/><Relationship Id="rId5" Type="http://schemas.openxmlformats.org/officeDocument/2006/relationships/hyperlink" Target="http://en.wikipedia.org/wiki/Compressed_air_vehicle" TargetMode="External"/><Relationship Id="rId4" Type="http://schemas.openxmlformats.org/officeDocument/2006/relationships/hyperlink" Target="http://en.wikipedia.org/wiki/Pneumatics" TargetMode="External"/><Relationship Id="rId9" Type="http://schemas.openxmlformats.org/officeDocument/2006/relationships/hyperlink" Target="http://en.wikipedia.org/wiki/Air_too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t>AIR COMPRESSORS</a:t>
            </a:r>
            <a:endParaRPr lang="en-US"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6248400"/>
          </a:xfrm>
        </p:spPr>
        <p:txBody>
          <a:bodyPr>
            <a:normAutofit fontScale="40000" lnSpcReduction="20000"/>
          </a:bodyPr>
          <a:lstStyle/>
          <a:p>
            <a:pPr algn="just">
              <a:buNone/>
            </a:pPr>
            <a:r>
              <a:rPr lang="en-US" dirty="0" smtClean="0">
                <a:latin typeface="Verdana" pitchFamily="34" charset="0"/>
              </a:rPr>
              <a:t>(b) </a:t>
            </a:r>
            <a:r>
              <a:rPr lang="en-US" b="1" dirty="0" smtClean="0">
                <a:latin typeface="Verdana" pitchFamily="34" charset="0"/>
              </a:rPr>
              <a:t>Based on number of stages: </a:t>
            </a:r>
          </a:p>
          <a:p>
            <a:pPr algn="just"/>
            <a:endParaRPr lang="en-US" b="1" dirty="0" smtClean="0">
              <a:latin typeface="Verdana" pitchFamily="34" charset="0"/>
            </a:endParaRPr>
          </a:p>
          <a:p>
            <a:pPr algn="just">
              <a:buNone/>
            </a:pPr>
            <a:r>
              <a:rPr lang="en-US" dirty="0" smtClean="0">
                <a:latin typeface="Verdana" pitchFamily="34" charset="0"/>
              </a:rPr>
              <a:t>   Compressors can be single stage or multistage.  Normally maximum compression ratio of 5 is realized in single stage compressors.  For compression ratio more than 5 the multistage compressors are used.</a:t>
            </a:r>
          </a:p>
          <a:p>
            <a:pPr algn="just">
              <a:buNone/>
            </a:pPr>
            <a:r>
              <a:rPr lang="en-US" dirty="0" smtClean="0">
                <a:latin typeface="Verdana" pitchFamily="34" charset="0"/>
              </a:rPr>
              <a:t>     </a:t>
            </a:r>
          </a:p>
          <a:p>
            <a:pPr algn="just">
              <a:buNone/>
            </a:pPr>
            <a:r>
              <a:rPr lang="en-US" dirty="0" smtClean="0">
                <a:latin typeface="Verdana" pitchFamily="34" charset="0"/>
              </a:rPr>
              <a:t>Type values of maximum delivery pressures generally available from different type of compressor are,     </a:t>
            </a:r>
          </a:p>
          <a:p>
            <a:pPr marL="514350" indent="-514350" algn="just">
              <a:buFont typeface="+mj-lt"/>
              <a:buAutoNum type="arabicPeriod"/>
            </a:pPr>
            <a:r>
              <a:rPr lang="en-US" dirty="0" smtClean="0">
                <a:latin typeface="Verdana" pitchFamily="34" charset="0"/>
              </a:rPr>
              <a:t>Single stage Compressor, for delivery pressure up to 5 bar.</a:t>
            </a:r>
          </a:p>
          <a:p>
            <a:pPr marL="514350" indent="-514350" algn="just">
              <a:buFont typeface="+mj-lt"/>
              <a:buAutoNum type="arabicPeriod"/>
            </a:pPr>
            <a:r>
              <a:rPr lang="en-US" dirty="0" smtClean="0">
                <a:latin typeface="Verdana" pitchFamily="34" charset="0"/>
              </a:rPr>
              <a:t>Two stage Compressor, for delivery pressure between 5 to 35 bar</a:t>
            </a:r>
          </a:p>
          <a:p>
            <a:pPr marL="514350" indent="-514350" algn="just">
              <a:buFont typeface="+mj-lt"/>
              <a:buAutoNum type="arabicPeriod"/>
            </a:pPr>
            <a:r>
              <a:rPr lang="en-US" dirty="0" smtClean="0">
                <a:latin typeface="Verdana" pitchFamily="34" charset="0"/>
              </a:rPr>
              <a:t>Three stage Compressor, for delivery pressure between 35 to 85 bar.</a:t>
            </a:r>
          </a:p>
          <a:p>
            <a:pPr marL="514350" indent="-514350" algn="just">
              <a:buFont typeface="+mj-lt"/>
              <a:buAutoNum type="arabicPeriod"/>
            </a:pPr>
            <a:r>
              <a:rPr lang="en-US" dirty="0" smtClean="0">
                <a:latin typeface="Verdana" pitchFamily="34" charset="0"/>
              </a:rPr>
              <a:t>Four stage compressor, for delivery pressure more than 85 bar</a:t>
            </a:r>
          </a:p>
          <a:p>
            <a:pPr algn="just">
              <a:buNone/>
            </a:pPr>
            <a:endParaRPr lang="en-US" dirty="0" smtClean="0">
              <a:latin typeface="Verdana" pitchFamily="34" charset="0"/>
            </a:endParaRPr>
          </a:p>
          <a:p>
            <a:pPr algn="just">
              <a:buNone/>
            </a:pPr>
            <a:r>
              <a:rPr lang="en-US" dirty="0" smtClean="0">
                <a:latin typeface="Verdana" pitchFamily="34" charset="0"/>
              </a:rPr>
              <a:t> </a:t>
            </a:r>
          </a:p>
          <a:p>
            <a:pPr algn="just">
              <a:buNone/>
            </a:pPr>
            <a:endParaRPr lang="en-US" dirty="0" smtClean="0">
              <a:latin typeface="Verdana" pitchFamily="34" charset="0"/>
            </a:endParaRPr>
          </a:p>
          <a:p>
            <a:pPr algn="just">
              <a:buNone/>
            </a:pPr>
            <a:r>
              <a:rPr lang="en-US" dirty="0" smtClean="0">
                <a:latin typeface="Verdana" pitchFamily="34" charset="0"/>
              </a:rPr>
              <a:t>(c) </a:t>
            </a:r>
            <a:r>
              <a:rPr lang="en-US" b="1" dirty="0" smtClean="0">
                <a:latin typeface="Verdana" pitchFamily="34" charset="0"/>
              </a:rPr>
              <a:t>Based on Capacity of compressors :</a:t>
            </a:r>
          </a:p>
          <a:p>
            <a:pPr algn="just">
              <a:buNone/>
            </a:pPr>
            <a:endParaRPr lang="en-US" dirty="0" smtClean="0">
              <a:latin typeface="Verdana" pitchFamily="34" charset="0"/>
            </a:endParaRPr>
          </a:p>
          <a:p>
            <a:pPr marL="514350" indent="-514350" algn="just">
              <a:buFont typeface="+mj-lt"/>
              <a:buAutoNum type="arabicPeriod"/>
            </a:pPr>
            <a:r>
              <a:rPr lang="en-US" dirty="0" smtClean="0">
                <a:latin typeface="Verdana" pitchFamily="34" charset="0"/>
              </a:rPr>
              <a:t>Low capacity compressors, having air delivery capacity of 0.15 m3/s or less</a:t>
            </a:r>
          </a:p>
          <a:p>
            <a:pPr marL="514350" indent="-514350" algn="just">
              <a:buFont typeface="+mj-lt"/>
              <a:buAutoNum type="arabicPeriod"/>
            </a:pPr>
            <a:r>
              <a:rPr lang="en-US" dirty="0" smtClean="0">
                <a:latin typeface="Verdana" pitchFamily="34" charset="0"/>
              </a:rPr>
              <a:t>Medium capacity compressors, having air delivery capacity between 0.15 to 5 m3/s.</a:t>
            </a:r>
          </a:p>
          <a:p>
            <a:pPr marL="514350" indent="-514350" algn="just">
              <a:buFont typeface="+mj-lt"/>
              <a:buAutoNum type="arabicPeriod"/>
            </a:pPr>
            <a:r>
              <a:rPr lang="en-US" dirty="0" smtClean="0">
                <a:latin typeface="Verdana" pitchFamily="34" charset="0"/>
              </a:rPr>
              <a:t>High capacity compressors, having air delivery capacity more than 5 m3/s</a:t>
            </a:r>
          </a:p>
          <a:p>
            <a:pPr algn="just">
              <a:buNone/>
            </a:pPr>
            <a:endParaRPr lang="en-US" dirty="0" smtClean="0">
              <a:latin typeface="Verdana" pitchFamily="34" charset="0"/>
            </a:endParaRPr>
          </a:p>
          <a:p>
            <a:pPr algn="just">
              <a:buNone/>
            </a:pPr>
            <a:endParaRPr lang="en-US" dirty="0" smtClean="0">
              <a:latin typeface="Verdana" pitchFamily="34" charset="0"/>
            </a:endParaRPr>
          </a:p>
          <a:p>
            <a:pPr algn="just">
              <a:buNone/>
            </a:pPr>
            <a:endParaRPr lang="en-US" dirty="0" smtClean="0">
              <a:latin typeface="Verdana" pitchFamily="34" charset="0"/>
            </a:endParaRPr>
          </a:p>
          <a:p>
            <a:pPr algn="just">
              <a:buNone/>
            </a:pPr>
            <a:r>
              <a:rPr lang="en-US" dirty="0" smtClean="0">
                <a:latin typeface="Verdana" pitchFamily="34" charset="0"/>
              </a:rPr>
              <a:t>(d) </a:t>
            </a:r>
            <a:r>
              <a:rPr lang="en-US" b="1" dirty="0" smtClean="0">
                <a:latin typeface="Verdana" pitchFamily="34" charset="0"/>
              </a:rPr>
              <a:t>Based on highest pressure developed:</a:t>
            </a:r>
            <a:r>
              <a:rPr lang="en-US" dirty="0" smtClean="0">
                <a:latin typeface="Verdana" pitchFamily="34" charset="0"/>
              </a:rPr>
              <a:t> </a:t>
            </a:r>
          </a:p>
          <a:p>
            <a:pPr algn="just">
              <a:buNone/>
            </a:pPr>
            <a:r>
              <a:rPr lang="en-US" dirty="0" smtClean="0">
                <a:latin typeface="Verdana" pitchFamily="34" charset="0"/>
              </a:rPr>
              <a:t>Depending upon the maximum pressure available from compressor they can be classified as:</a:t>
            </a:r>
          </a:p>
          <a:p>
            <a:pPr algn="just"/>
            <a:endParaRPr lang="en-US" dirty="0" smtClean="0">
              <a:latin typeface="Verdana" pitchFamily="34" charset="0"/>
            </a:endParaRPr>
          </a:p>
          <a:p>
            <a:pPr marL="514350" indent="-514350" algn="just">
              <a:buFont typeface="+mj-lt"/>
              <a:buAutoNum type="arabicPeriod"/>
            </a:pPr>
            <a:r>
              <a:rPr lang="en-US" dirty="0" smtClean="0">
                <a:latin typeface="Verdana" pitchFamily="34" charset="0"/>
              </a:rPr>
              <a:t>Low pressure compressor, having maximum pressure up to 1 bar</a:t>
            </a:r>
          </a:p>
          <a:p>
            <a:pPr marL="514350" indent="-514350" algn="just">
              <a:buFont typeface="+mj-lt"/>
              <a:buAutoNum type="arabicPeriod"/>
            </a:pPr>
            <a:r>
              <a:rPr lang="en-US" dirty="0" smtClean="0">
                <a:latin typeface="Verdana" pitchFamily="34" charset="0"/>
              </a:rPr>
              <a:t>Medium pressure compressor, having maximum pressure from 1 bar to 8 bar</a:t>
            </a:r>
          </a:p>
          <a:p>
            <a:pPr marL="514350" indent="-514350" algn="just">
              <a:buFont typeface="+mj-lt"/>
              <a:buAutoNum type="arabicPeriod"/>
            </a:pPr>
            <a:r>
              <a:rPr lang="en-US" dirty="0" smtClean="0">
                <a:latin typeface="Verdana" pitchFamily="34" charset="0"/>
              </a:rPr>
              <a:t>High pressure compressor, having maximum pressure from 8 to 10 bar</a:t>
            </a:r>
          </a:p>
          <a:p>
            <a:pPr marL="514350" indent="-514350" algn="just">
              <a:buFont typeface="+mj-lt"/>
              <a:buAutoNum type="arabicPeriod"/>
            </a:pPr>
            <a:r>
              <a:rPr lang="en-US" dirty="0" smtClean="0">
                <a:latin typeface="Verdana" pitchFamily="34" charset="0"/>
              </a:rPr>
              <a:t>Super high pressure compressor, having maximum pressure  more than 10 bar.</a:t>
            </a:r>
            <a:endParaRPr lang="en-US" dirty="0">
              <a:latin typeface="Verdan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Verdana" pitchFamily="34" charset="0"/>
              </a:rPr>
              <a:t>Non-positive displacement compressors</a:t>
            </a:r>
            <a:endParaRPr lang="en-US" sz="2800" b="1" dirty="0">
              <a:latin typeface="Verdana" pitchFamily="34" charset="0"/>
            </a:endParaRPr>
          </a:p>
        </p:txBody>
      </p:sp>
      <p:sp>
        <p:nvSpPr>
          <p:cNvPr id="3" name="Content Placeholder 2"/>
          <p:cNvSpPr>
            <a:spLocks noGrp="1"/>
          </p:cNvSpPr>
          <p:nvPr>
            <p:ph idx="1"/>
          </p:nvPr>
        </p:nvSpPr>
        <p:spPr>
          <a:xfrm>
            <a:off x="228600" y="1600200"/>
            <a:ext cx="8458200" cy="4953000"/>
          </a:xfrm>
        </p:spPr>
        <p:txBody>
          <a:bodyPr>
            <a:normAutofit/>
          </a:bodyPr>
          <a:lstStyle/>
          <a:p>
            <a:pPr algn="just"/>
            <a:r>
              <a:rPr lang="en-US" sz="2400" dirty="0" smtClean="0">
                <a:latin typeface="Verdana" pitchFamily="34" charset="0"/>
              </a:rPr>
              <a:t>A</a:t>
            </a:r>
            <a:r>
              <a:rPr lang="en-US" sz="2400" dirty="0" smtClean="0">
                <a:latin typeface="Verdana" pitchFamily="34" charset="0"/>
              </a:rPr>
              <a:t>lso </a:t>
            </a:r>
            <a:r>
              <a:rPr lang="en-US" sz="2400" dirty="0" smtClean="0">
                <a:latin typeface="Verdana" pitchFamily="34" charset="0"/>
              </a:rPr>
              <a:t>called as steady flow compressors use dynamic action of solid boundary for realizing pressure rise.  </a:t>
            </a:r>
            <a:endParaRPr lang="en-US" sz="2400" dirty="0" smtClean="0">
              <a:latin typeface="Verdana" pitchFamily="34" charset="0"/>
            </a:endParaRPr>
          </a:p>
          <a:p>
            <a:pPr algn="just"/>
            <a:endParaRPr lang="en-US" sz="2400" dirty="0" smtClean="0">
              <a:latin typeface="Verdana" pitchFamily="34" charset="0"/>
            </a:endParaRPr>
          </a:p>
          <a:p>
            <a:pPr algn="just"/>
            <a:r>
              <a:rPr lang="en-US" sz="2400" dirty="0" smtClean="0">
                <a:latin typeface="Verdana" pitchFamily="34" charset="0"/>
              </a:rPr>
              <a:t>Here </a:t>
            </a:r>
            <a:r>
              <a:rPr lang="en-US" sz="2400" dirty="0" smtClean="0">
                <a:latin typeface="Verdana" pitchFamily="34" charset="0"/>
              </a:rPr>
              <a:t>fluid is not contained in definite volume and subsequent volume reduction does not occur as in case of positive displacement compressors.  </a:t>
            </a:r>
            <a:endParaRPr lang="en-US" sz="2400" dirty="0" smtClean="0">
              <a:latin typeface="Verdana" pitchFamily="34" charset="0"/>
            </a:endParaRPr>
          </a:p>
          <a:p>
            <a:pPr algn="just"/>
            <a:endParaRPr lang="en-US" sz="2400" dirty="0" smtClean="0">
              <a:latin typeface="Verdana" pitchFamily="34" charset="0"/>
            </a:endParaRPr>
          </a:p>
          <a:p>
            <a:pPr algn="just"/>
            <a:r>
              <a:rPr lang="en-US" sz="2400" dirty="0" smtClean="0">
                <a:latin typeface="Verdana" pitchFamily="34" charset="0"/>
              </a:rPr>
              <a:t>Non-positive </a:t>
            </a:r>
            <a:r>
              <a:rPr lang="en-US" sz="2400" dirty="0" smtClean="0">
                <a:latin typeface="Verdana" pitchFamily="34" charset="0"/>
              </a:rPr>
              <a:t>displacement compressor may be of ‘centrifugal type’ </a:t>
            </a:r>
            <a:r>
              <a:rPr lang="en-US" sz="2400" dirty="0" smtClean="0">
                <a:latin typeface="Verdana" pitchFamily="34" charset="0"/>
              </a:rPr>
              <a:t>or </a:t>
            </a:r>
            <a:r>
              <a:rPr lang="en-US" sz="2400" dirty="0" smtClean="0">
                <a:latin typeface="Verdana" pitchFamily="34" charset="0"/>
              </a:rPr>
              <a:t>‘axial flow type’ </a:t>
            </a:r>
            <a:r>
              <a:rPr lang="en-US" sz="2400" dirty="0" smtClean="0">
                <a:latin typeface="Verdana" pitchFamily="34" charset="0"/>
              </a:rPr>
              <a:t>depending </a:t>
            </a:r>
            <a:r>
              <a:rPr lang="en-US" sz="2400" dirty="0" smtClean="0">
                <a:latin typeface="Verdana" pitchFamily="34" charset="0"/>
              </a:rPr>
              <a:t>upon type of flow in compressor</a:t>
            </a:r>
            <a:endParaRPr lang="en-US" sz="2400" dirty="0">
              <a:latin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39762"/>
          </a:xfrm>
        </p:spPr>
        <p:txBody>
          <a:bodyPr>
            <a:normAutofit fontScale="90000"/>
          </a:bodyPr>
          <a:lstStyle/>
          <a:p>
            <a:r>
              <a:rPr lang="en-US" sz="2800" b="1" u="sng" dirty="0" smtClean="0"/>
              <a:t>Centrifugal compressor</a:t>
            </a:r>
            <a:br>
              <a:rPr lang="en-US" sz="2800" b="1" u="sng" dirty="0" smtClean="0"/>
            </a:br>
            <a:endParaRPr lang="en-US" sz="2800" u="sng" dirty="0"/>
          </a:p>
        </p:txBody>
      </p:sp>
      <p:sp>
        <p:nvSpPr>
          <p:cNvPr id="3" name="Content Placeholder 2"/>
          <p:cNvSpPr>
            <a:spLocks noGrp="1"/>
          </p:cNvSpPr>
          <p:nvPr>
            <p:ph idx="1"/>
          </p:nvPr>
        </p:nvSpPr>
        <p:spPr>
          <a:xfrm>
            <a:off x="304800" y="762000"/>
            <a:ext cx="8382000" cy="5867400"/>
          </a:xfrm>
        </p:spPr>
        <p:txBody>
          <a:bodyPr>
            <a:normAutofit/>
          </a:bodyPr>
          <a:lstStyle/>
          <a:p>
            <a:pPr algn="just"/>
            <a:endParaRPr lang="en-US" sz="2000" dirty="0" smtClean="0">
              <a:latin typeface="Verdana" pitchFamily="34" charset="0"/>
            </a:endParaRPr>
          </a:p>
          <a:p>
            <a:pPr algn="just"/>
            <a:r>
              <a:rPr lang="en-US" sz="2000" dirty="0" smtClean="0">
                <a:latin typeface="Verdana" pitchFamily="34" charset="0"/>
              </a:rPr>
              <a:t>Centrifugal compressors, sometimes referred to as radial compressors, are a special class of radial-flow work-absorbing </a:t>
            </a:r>
            <a:r>
              <a:rPr lang="en-US" sz="2000" dirty="0" err="1" smtClean="0">
                <a:latin typeface="Verdana" pitchFamily="34" charset="0"/>
                <a:hlinkClick r:id="rId2"/>
              </a:rPr>
              <a:t>turbomachinery</a:t>
            </a:r>
            <a:r>
              <a:rPr lang="en-US" sz="2000" dirty="0" smtClean="0">
                <a:latin typeface="Verdana" pitchFamily="34" charset="0"/>
              </a:rPr>
              <a:t> that include pumps, fans, blowers and compressors. </a:t>
            </a:r>
          </a:p>
          <a:p>
            <a:pPr algn="just"/>
            <a:endParaRPr lang="en-US" sz="2000" dirty="0" smtClean="0">
              <a:latin typeface="Verdana" pitchFamily="34" charset="0"/>
            </a:endParaRPr>
          </a:p>
          <a:p>
            <a:pPr algn="just"/>
            <a:endParaRPr lang="en-US" sz="2000" dirty="0" smtClean="0">
              <a:latin typeface="Verdana" pitchFamily="34" charset="0"/>
            </a:endParaRPr>
          </a:p>
          <a:p>
            <a:pPr algn="just"/>
            <a:r>
              <a:rPr lang="en-US" sz="2000" dirty="0" smtClean="0">
                <a:latin typeface="Verdana" pitchFamily="34" charset="0"/>
              </a:rPr>
              <a:t>In an idealized sense, the dynamic compressor achieves a pressure rise by adding kinetic-energy/velocity to a continuous flow of fluid through the rotor or impeller. </a:t>
            </a:r>
          </a:p>
          <a:p>
            <a:pPr algn="just"/>
            <a:endParaRPr lang="en-US" sz="2000" dirty="0" smtClean="0">
              <a:latin typeface="Verdana" pitchFamily="34" charset="0"/>
            </a:endParaRPr>
          </a:p>
          <a:p>
            <a:pPr algn="just"/>
            <a:endParaRPr lang="en-US" sz="2000" dirty="0" smtClean="0">
              <a:latin typeface="Verdana" pitchFamily="34" charset="0"/>
            </a:endParaRPr>
          </a:p>
          <a:p>
            <a:pPr algn="just"/>
            <a:r>
              <a:rPr lang="en-US" sz="2000" dirty="0" smtClean="0">
                <a:latin typeface="Verdana" pitchFamily="34" charset="0"/>
              </a:rPr>
              <a:t>This kinetic energy is then converted to an increase in static pressure by slowing the flow through a diffuser.</a:t>
            </a:r>
          </a:p>
          <a:p>
            <a:pPr algn="just">
              <a:buNone/>
            </a:pPr>
            <a:endParaRPr lang="en-US" sz="2000" dirty="0">
              <a:latin typeface="Verdan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228600"/>
            <a:ext cx="9131228" cy="48768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0" y="5272969"/>
            <a:ext cx="9144000" cy="12135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6400800"/>
          </a:xfrm>
        </p:spPr>
        <p:txBody>
          <a:bodyPr>
            <a:normAutofit fontScale="70000" lnSpcReduction="20000"/>
          </a:bodyPr>
          <a:lstStyle/>
          <a:p>
            <a:pPr algn="just"/>
            <a:r>
              <a:rPr lang="en-US" sz="2800" dirty="0" smtClean="0"/>
              <a:t>Centrifugal compressors are used throughout industry because they have fewer rubbing parts, are relatively energy efficient, and give higher airflow than a similarly sized </a:t>
            </a:r>
            <a:r>
              <a:rPr lang="en-US" sz="2800" u="sng" dirty="0" smtClean="0">
                <a:hlinkClick r:id="rId2"/>
              </a:rPr>
              <a:t>reciprocating compressor</a:t>
            </a:r>
            <a:r>
              <a:rPr lang="en-US" sz="2800" dirty="0" smtClean="0"/>
              <a:t> (i.e. positive-displacement). </a:t>
            </a:r>
          </a:p>
          <a:p>
            <a:pPr algn="just"/>
            <a:endParaRPr lang="en-US" sz="2800" dirty="0" smtClean="0"/>
          </a:p>
          <a:p>
            <a:pPr algn="just"/>
            <a:r>
              <a:rPr lang="en-US" sz="2800" dirty="0" smtClean="0"/>
              <a:t>Their primary drawback is that they cannot achieve the high </a:t>
            </a:r>
            <a:r>
              <a:rPr lang="en-US" sz="2800" u="sng" dirty="0" smtClean="0">
                <a:hlinkClick r:id="rId3"/>
              </a:rPr>
              <a:t>compression ratio</a:t>
            </a:r>
            <a:r>
              <a:rPr lang="en-US" sz="2800" dirty="0" smtClean="0"/>
              <a:t> of reciprocating compressors without multiple stages. Centrifugal fan/blowers are more suited to continuous-duty applications such as ventilation fans, air movers, cooling units, and other uses that require high volume with little or no pressure increase. </a:t>
            </a:r>
          </a:p>
          <a:p>
            <a:pPr algn="just"/>
            <a:endParaRPr lang="en-US" sz="2800" dirty="0" smtClean="0"/>
          </a:p>
          <a:p>
            <a:pPr algn="just"/>
            <a:r>
              <a:rPr lang="en-US" sz="2800" dirty="0" smtClean="0"/>
              <a:t>In contrast, multi-stage reciprocating compressors often achieve discharge pressures of 55 to 69 </a:t>
            </a:r>
            <a:r>
              <a:rPr lang="en-US" sz="2800" dirty="0" err="1" smtClean="0"/>
              <a:t>MPa</a:t>
            </a:r>
            <a:r>
              <a:rPr lang="en-US" sz="2800" dirty="0" smtClean="0"/>
              <a:t>. </a:t>
            </a:r>
          </a:p>
          <a:p>
            <a:pPr algn="just"/>
            <a:endParaRPr lang="en-US" sz="2800" dirty="0" smtClean="0"/>
          </a:p>
          <a:p>
            <a:pPr algn="just"/>
            <a:r>
              <a:rPr lang="en-US" sz="2800" dirty="0" smtClean="0"/>
              <a:t>Additionally for aircraft gas-turbines; centrifugal flow compressors offer the advantages of simplicity of manufacture and relatively low cost. </a:t>
            </a:r>
          </a:p>
          <a:p>
            <a:pPr algn="just"/>
            <a:endParaRPr lang="en-US" sz="2800" dirty="0" smtClean="0"/>
          </a:p>
          <a:p>
            <a:pPr algn="just"/>
            <a:r>
              <a:rPr lang="en-US" sz="2800" dirty="0" smtClean="0"/>
              <a:t>This is due to requiring fewer stages to achieve the same pressure rise. The fundamental reason for this stems from a centrifugal compressor's large change in radius (relative to a multi-stage axial compressor); it is the change in radius that allows the centrifugal compressor to generate large increases in fluid energy over a short axial distance.</a:t>
            </a:r>
          </a:p>
          <a:p>
            <a:pPr algn="just">
              <a:buNone/>
            </a:pPr>
            <a:endParaRPr lang="en-US" sz="2800" dirty="0" smtClean="0"/>
          </a:p>
          <a:p>
            <a:pPr algn="just">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39762"/>
          </a:xfrm>
        </p:spPr>
        <p:txBody>
          <a:bodyPr>
            <a:normAutofit fontScale="90000"/>
          </a:bodyPr>
          <a:lstStyle/>
          <a:p>
            <a:r>
              <a:rPr lang="en-US" sz="3100" b="1" u="sng" dirty="0" smtClean="0"/>
              <a:t/>
            </a:r>
            <a:br>
              <a:rPr lang="en-US" sz="3100" b="1" u="sng" dirty="0" smtClean="0"/>
            </a:br>
            <a:r>
              <a:rPr lang="en-US" sz="3100" b="1" u="sng" dirty="0" smtClean="0"/>
              <a:t>Axial Flow Compressor</a:t>
            </a:r>
            <a:r>
              <a:rPr lang="en-US" b="1" dirty="0" smtClean="0"/>
              <a:t/>
            </a:r>
            <a:br>
              <a:rPr lang="en-US" b="1" dirty="0" smtClean="0"/>
            </a:br>
            <a:endParaRPr lang="en-US" dirty="0"/>
          </a:p>
        </p:txBody>
      </p:sp>
      <p:sp>
        <p:nvSpPr>
          <p:cNvPr id="3" name="Content Placeholder 2"/>
          <p:cNvSpPr>
            <a:spLocks noGrp="1"/>
          </p:cNvSpPr>
          <p:nvPr>
            <p:ph idx="1"/>
          </p:nvPr>
        </p:nvSpPr>
        <p:spPr>
          <a:xfrm>
            <a:off x="304800" y="914400"/>
            <a:ext cx="8458200" cy="5715000"/>
          </a:xfrm>
        </p:spPr>
        <p:txBody>
          <a:bodyPr>
            <a:normAutofit/>
          </a:bodyPr>
          <a:lstStyle/>
          <a:p>
            <a:r>
              <a:rPr lang="en-US" sz="1600" b="1" dirty="0" smtClean="0">
                <a:latin typeface="Verdana" pitchFamily="34" charset="0"/>
              </a:rPr>
              <a:t>Axial compressors</a:t>
            </a:r>
            <a:r>
              <a:rPr lang="en-US" sz="1600" dirty="0" smtClean="0">
                <a:latin typeface="Verdana" pitchFamily="34" charset="0"/>
              </a:rPr>
              <a:t> are rotating, </a:t>
            </a:r>
            <a:r>
              <a:rPr lang="en-US" sz="1600" u="sng" dirty="0" smtClean="0">
                <a:latin typeface="Verdana" pitchFamily="34" charset="0"/>
                <a:hlinkClick r:id="rId2"/>
              </a:rPr>
              <a:t>airfoil</a:t>
            </a:r>
            <a:r>
              <a:rPr lang="en-US" sz="1600" dirty="0" smtClean="0">
                <a:latin typeface="Verdana" pitchFamily="34" charset="0"/>
              </a:rPr>
              <a:t> based </a:t>
            </a:r>
            <a:r>
              <a:rPr lang="en-US" sz="1600" u="sng" dirty="0" smtClean="0">
                <a:latin typeface="Verdana" pitchFamily="34" charset="0"/>
                <a:hlinkClick r:id="rId3" tooltip="Gas compressor"/>
              </a:rPr>
              <a:t>compressors</a:t>
            </a:r>
            <a:r>
              <a:rPr lang="en-US" sz="1600" dirty="0" smtClean="0">
                <a:latin typeface="Verdana" pitchFamily="34" charset="0"/>
              </a:rPr>
              <a:t> in which the working fluid principally flows parallel to the axis of rotation. </a:t>
            </a:r>
          </a:p>
          <a:p>
            <a:endParaRPr lang="en-US" sz="1600" dirty="0" smtClean="0">
              <a:latin typeface="Verdana" pitchFamily="34" charset="0"/>
            </a:endParaRPr>
          </a:p>
          <a:p>
            <a:r>
              <a:rPr lang="en-US" sz="1600" dirty="0" smtClean="0">
                <a:latin typeface="Verdana" pitchFamily="34" charset="0"/>
              </a:rPr>
              <a:t>This is in contrast with other rotating compressors such as centrifugal, </a:t>
            </a:r>
            <a:r>
              <a:rPr lang="en-US" sz="1600" dirty="0" err="1" smtClean="0">
                <a:latin typeface="Verdana" pitchFamily="34" charset="0"/>
              </a:rPr>
              <a:t>axi</a:t>
            </a:r>
            <a:r>
              <a:rPr lang="en-US" sz="1600" dirty="0" smtClean="0">
                <a:latin typeface="Verdana" pitchFamily="34" charset="0"/>
              </a:rPr>
              <a:t>-centrifugal and mixed-flow compressors where the air may enter axially but will have a significant radial component on exit.</a:t>
            </a:r>
          </a:p>
          <a:p>
            <a:endParaRPr lang="en-US" sz="1600" dirty="0" smtClean="0">
              <a:latin typeface="Verdana" pitchFamily="34" charset="0"/>
            </a:endParaRPr>
          </a:p>
          <a:p>
            <a:r>
              <a:rPr lang="en-US" sz="1600" dirty="0" smtClean="0">
                <a:latin typeface="Verdana" pitchFamily="34" charset="0"/>
              </a:rPr>
              <a:t>Require several rows of airfoils to achieve large pressure rises making them complex and expensive relative to other designs (e.g. </a:t>
            </a:r>
            <a:r>
              <a:rPr lang="en-US" sz="1600" u="sng" dirty="0" smtClean="0">
                <a:latin typeface="Verdana" pitchFamily="34" charset="0"/>
                <a:hlinkClick r:id="rId4"/>
              </a:rPr>
              <a:t>centrifugal compressor</a:t>
            </a:r>
            <a:r>
              <a:rPr lang="en-US" sz="1600" dirty="0" smtClean="0">
                <a:latin typeface="Verdana" pitchFamily="34" charset="0"/>
              </a:rPr>
              <a:t>).</a:t>
            </a:r>
          </a:p>
          <a:p>
            <a:endParaRPr lang="en-US" sz="1600" dirty="0" smtClean="0">
              <a:latin typeface="Verdana" pitchFamily="34" charset="0"/>
            </a:endParaRPr>
          </a:p>
          <a:p>
            <a:r>
              <a:rPr lang="en-US" sz="1600" dirty="0" smtClean="0">
                <a:latin typeface="Verdana" pitchFamily="34" charset="0"/>
              </a:rPr>
              <a:t>Axial compressors are widely used in </a:t>
            </a:r>
            <a:r>
              <a:rPr lang="en-US" sz="1600" u="sng" dirty="0" smtClean="0">
                <a:latin typeface="Verdana" pitchFamily="34" charset="0"/>
                <a:hlinkClick r:id="rId5" tooltip="Gas turbines"/>
              </a:rPr>
              <a:t>gas turbines</a:t>
            </a:r>
            <a:r>
              <a:rPr lang="en-US" sz="1600" dirty="0" smtClean="0">
                <a:latin typeface="Verdana" pitchFamily="34" charset="0"/>
              </a:rPr>
              <a:t>, such as </a:t>
            </a:r>
            <a:r>
              <a:rPr lang="en-US" sz="1600" u="sng" dirty="0" smtClean="0">
                <a:latin typeface="Verdana" pitchFamily="34" charset="0"/>
                <a:hlinkClick r:id="rId6" tooltip="Jet engine"/>
              </a:rPr>
              <a:t>jet engines</a:t>
            </a:r>
            <a:r>
              <a:rPr lang="en-US" sz="1600" dirty="0" smtClean="0">
                <a:latin typeface="Verdana" pitchFamily="34" charset="0"/>
              </a:rPr>
              <a:t>, high speed ship engines, and small scale power stations. They are also used in industrial applications such as large volume air separation plants, blast furnace air, and propane dehydrogenation. </a:t>
            </a:r>
          </a:p>
          <a:p>
            <a:endParaRPr lang="en-US" sz="1600" dirty="0" smtClean="0">
              <a:latin typeface="Verdana" pitchFamily="34" charset="0"/>
            </a:endParaRPr>
          </a:p>
          <a:p>
            <a:r>
              <a:rPr lang="en-US" sz="1600" dirty="0" smtClean="0">
                <a:latin typeface="Verdana" pitchFamily="34" charset="0"/>
              </a:rPr>
              <a:t>Axial compressors, known as </a:t>
            </a:r>
            <a:r>
              <a:rPr lang="en-US" sz="1600" u="sng" dirty="0" smtClean="0">
                <a:latin typeface="Verdana" pitchFamily="34" charset="0"/>
                <a:hlinkClick r:id="rId7" tooltip="Supercharger"/>
              </a:rPr>
              <a:t>superchargers</a:t>
            </a:r>
            <a:r>
              <a:rPr lang="en-US" sz="1600" dirty="0" smtClean="0">
                <a:latin typeface="Verdana" pitchFamily="34" charset="0"/>
              </a:rPr>
              <a:t>, have also been used to boost the power of automotive reciprocating engines by compressing the intake air, though these are very rare.</a:t>
            </a:r>
          </a:p>
          <a:p>
            <a:pPr>
              <a:buNone/>
            </a:pPr>
            <a:endParaRPr lang="en-US" sz="1600" dirty="0">
              <a:latin typeface="Verdan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Nitin_Thermo\RAC\220px-Axial_compressor.gif"/>
          <p:cNvPicPr>
            <a:picLocks noChangeAspect="1" noChangeArrowheads="1" noCrop="1"/>
          </p:cNvPicPr>
          <p:nvPr/>
        </p:nvPicPr>
        <p:blipFill>
          <a:blip r:embed="rId2"/>
          <a:srcRect/>
          <a:stretch>
            <a:fillRect/>
          </a:stretch>
        </p:blipFill>
        <p:spPr bwMode="auto">
          <a:xfrm>
            <a:off x="1348865" y="1066800"/>
            <a:ext cx="6575935" cy="5410200"/>
          </a:xfrm>
          <a:prstGeom prst="rect">
            <a:avLst/>
          </a:prstGeom>
          <a:noFill/>
        </p:spPr>
      </p:pic>
      <p:sp>
        <p:nvSpPr>
          <p:cNvPr id="5" name="TextBox 4"/>
          <p:cNvSpPr txBox="1"/>
          <p:nvPr/>
        </p:nvSpPr>
        <p:spPr>
          <a:xfrm>
            <a:off x="2362200" y="228600"/>
            <a:ext cx="3810000" cy="523220"/>
          </a:xfrm>
          <a:prstGeom prst="rect">
            <a:avLst/>
          </a:prstGeom>
          <a:noFill/>
        </p:spPr>
        <p:txBody>
          <a:bodyPr wrap="square" rtlCol="0">
            <a:spAutoFit/>
          </a:bodyPr>
          <a:lstStyle/>
          <a:p>
            <a:pPr algn="ctr"/>
            <a:r>
              <a:rPr lang="en-US" sz="2800" b="1" u="sng" dirty="0" smtClean="0"/>
              <a:t>Axial Flow Compressor</a:t>
            </a:r>
            <a:endParaRPr lang="en-US" sz="2800" b="1" u="sng"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76200"/>
            <a:ext cx="5105400" cy="914400"/>
          </a:xfrm>
        </p:spPr>
        <p:txBody>
          <a:bodyPr>
            <a:normAutofit/>
          </a:bodyPr>
          <a:lstStyle/>
          <a:p>
            <a:r>
              <a:rPr lang="en-US" sz="2400" b="1" dirty="0" smtClean="0">
                <a:latin typeface="Verdana" pitchFamily="34" charset="0"/>
              </a:rPr>
              <a:t>Axial Compressor- Working</a:t>
            </a:r>
            <a:endParaRPr lang="en-US" sz="2400" b="1" dirty="0">
              <a:latin typeface="Verdana" pitchFamily="34" charset="0"/>
            </a:endParaRPr>
          </a:p>
        </p:txBody>
      </p:sp>
      <p:sp>
        <p:nvSpPr>
          <p:cNvPr id="3" name="Content Placeholder 2"/>
          <p:cNvSpPr>
            <a:spLocks noGrp="1"/>
          </p:cNvSpPr>
          <p:nvPr>
            <p:ph idx="1"/>
          </p:nvPr>
        </p:nvSpPr>
        <p:spPr>
          <a:xfrm>
            <a:off x="76200" y="990600"/>
            <a:ext cx="8915400" cy="5562600"/>
          </a:xfrm>
        </p:spPr>
        <p:txBody>
          <a:bodyPr>
            <a:noAutofit/>
          </a:bodyPr>
          <a:lstStyle/>
          <a:p>
            <a:pPr algn="just"/>
            <a:r>
              <a:rPr lang="en-US" sz="1600" dirty="0" smtClean="0">
                <a:latin typeface="Verdana" pitchFamily="34" charset="0"/>
              </a:rPr>
              <a:t>Axial compressors consist of rotating and stationary components. </a:t>
            </a:r>
          </a:p>
          <a:p>
            <a:pPr algn="just"/>
            <a:endParaRPr lang="en-US" sz="1600" dirty="0" smtClean="0">
              <a:latin typeface="Verdana" pitchFamily="34" charset="0"/>
            </a:endParaRPr>
          </a:p>
          <a:p>
            <a:pPr algn="just"/>
            <a:r>
              <a:rPr lang="en-US" sz="1600" dirty="0" smtClean="0">
                <a:latin typeface="Verdana" pitchFamily="34" charset="0"/>
              </a:rPr>
              <a:t>A shaft drives a central drum, retained by bearings, which has a number of annular airfoil rows attached. These rotate between a similar number of stationary airfoil rows attached to a stationary tubular casing. </a:t>
            </a:r>
          </a:p>
          <a:p>
            <a:pPr algn="just"/>
            <a:endParaRPr lang="en-US" sz="1600" dirty="0" smtClean="0">
              <a:latin typeface="Verdana" pitchFamily="34" charset="0"/>
            </a:endParaRPr>
          </a:p>
          <a:p>
            <a:pPr algn="just"/>
            <a:r>
              <a:rPr lang="en-US" sz="1600" dirty="0" smtClean="0">
                <a:latin typeface="Verdana" pitchFamily="34" charset="0"/>
              </a:rPr>
              <a:t>The rows alternate between the rotating airfoils (rotors) and stationary airfoils (stators), with the rotors imparting kinetic energy into the fluid, and the stators converting the increased rotational kinetic energy into static pressure through diffusion. </a:t>
            </a:r>
          </a:p>
          <a:p>
            <a:pPr algn="just"/>
            <a:endParaRPr lang="en-US" sz="1600" dirty="0" smtClean="0">
              <a:latin typeface="Verdana" pitchFamily="34" charset="0"/>
            </a:endParaRPr>
          </a:p>
          <a:p>
            <a:pPr algn="just"/>
            <a:r>
              <a:rPr lang="en-US" sz="1600" dirty="0" smtClean="0">
                <a:latin typeface="Verdana" pitchFamily="34" charset="0"/>
              </a:rPr>
              <a:t>A pair of rotating and stationary airfoils is called a stage. </a:t>
            </a:r>
          </a:p>
          <a:p>
            <a:pPr algn="just"/>
            <a:endParaRPr lang="en-US" sz="1600" dirty="0" smtClean="0">
              <a:latin typeface="Verdana" pitchFamily="34" charset="0"/>
            </a:endParaRPr>
          </a:p>
          <a:p>
            <a:pPr algn="just"/>
            <a:r>
              <a:rPr lang="en-US" sz="1600" dirty="0" smtClean="0">
                <a:latin typeface="Verdana" pitchFamily="34" charset="0"/>
              </a:rPr>
              <a:t>The cross-sectional area between rotor drum and casing is reduced in the flow direction to maintain axial velocity as the fluid is compressed.</a:t>
            </a:r>
          </a:p>
          <a:p>
            <a:pPr algn="just"/>
            <a:endParaRPr lang="en-US" sz="1600" dirty="0" smtClean="0">
              <a:latin typeface="Verdana" pitchFamily="34" charset="0"/>
            </a:endParaRPr>
          </a:p>
          <a:p>
            <a:pPr algn="just"/>
            <a:r>
              <a:rPr lang="en-US" sz="1600" dirty="0" smtClean="0">
                <a:latin typeface="Verdana" pitchFamily="34" charset="0"/>
              </a:rPr>
              <a:t>In short, the rotor increases the absolute velocity of the fluid and the stator converts this into pressure rise.</a:t>
            </a:r>
          </a:p>
          <a:p>
            <a:pPr algn="just"/>
            <a:endParaRPr lang="en-US" sz="1600" dirty="0">
              <a:latin typeface="Verdan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Autofit/>
          </a:bodyPr>
          <a:lstStyle/>
          <a:p>
            <a:pPr algn="ctr">
              <a:buNone/>
            </a:pPr>
            <a:r>
              <a:rPr lang="en-US" sz="1800" b="1" dirty="0" smtClean="0">
                <a:latin typeface="Verdana" pitchFamily="34" charset="0"/>
              </a:rPr>
              <a:t>     </a:t>
            </a:r>
            <a:r>
              <a:rPr lang="en-US" sz="1800" b="1" u="sng" dirty="0" smtClean="0">
                <a:latin typeface="Verdana" pitchFamily="34" charset="0"/>
              </a:rPr>
              <a:t>Applications</a:t>
            </a:r>
          </a:p>
          <a:p>
            <a:pPr algn="ctr">
              <a:buNone/>
            </a:pPr>
            <a:endParaRPr lang="en-US" sz="1100" b="1" u="sng" dirty="0" smtClean="0">
              <a:latin typeface="Verdana" pitchFamily="34" charset="0"/>
            </a:endParaRPr>
          </a:p>
          <a:p>
            <a:pPr>
              <a:buNone/>
            </a:pPr>
            <a:r>
              <a:rPr lang="en-US" sz="1800" dirty="0" smtClean="0">
                <a:latin typeface="Verdana" pitchFamily="34" charset="0"/>
              </a:rPr>
              <a:t>      A partial list of centrifugal compressor applications include:</a:t>
            </a:r>
          </a:p>
          <a:p>
            <a:pPr>
              <a:buNone/>
            </a:pPr>
            <a:endParaRPr lang="en-US" sz="1600" dirty="0" smtClean="0">
              <a:latin typeface="Verdana" pitchFamily="34" charset="0"/>
            </a:endParaRPr>
          </a:p>
          <a:p>
            <a:pPr lvl="0"/>
            <a:r>
              <a:rPr lang="en-US" sz="1800" dirty="0" smtClean="0">
                <a:latin typeface="Verdana" pitchFamily="34" charset="0"/>
              </a:rPr>
              <a:t>In </a:t>
            </a:r>
            <a:r>
              <a:rPr lang="en-US" sz="1800" u="sng" dirty="0" smtClean="0">
                <a:latin typeface="Verdana" pitchFamily="34" charset="0"/>
                <a:hlinkClick r:id="rId2"/>
              </a:rPr>
              <a:t>pipeline transport</a:t>
            </a:r>
            <a:r>
              <a:rPr lang="en-US" sz="1800" dirty="0" smtClean="0">
                <a:latin typeface="Verdana" pitchFamily="34" charset="0"/>
              </a:rPr>
              <a:t> of </a:t>
            </a:r>
            <a:r>
              <a:rPr lang="en-US" sz="1800" u="sng" dirty="0" smtClean="0">
                <a:latin typeface="Verdana" pitchFamily="34" charset="0"/>
                <a:hlinkClick r:id="rId3"/>
              </a:rPr>
              <a:t>natural gas</a:t>
            </a:r>
            <a:r>
              <a:rPr lang="en-US" sz="1800" dirty="0" smtClean="0">
                <a:latin typeface="Verdana" pitchFamily="34" charset="0"/>
              </a:rPr>
              <a:t> to move the gas from the production site to the consumer.</a:t>
            </a:r>
          </a:p>
          <a:p>
            <a:pPr lvl="0"/>
            <a:r>
              <a:rPr lang="en-US" sz="1800" dirty="0" smtClean="0">
                <a:latin typeface="Verdana" pitchFamily="34" charset="0"/>
              </a:rPr>
              <a:t>In </a:t>
            </a:r>
            <a:r>
              <a:rPr lang="en-US" sz="1800" u="sng" dirty="0" smtClean="0">
                <a:latin typeface="Verdana" pitchFamily="34" charset="0"/>
                <a:hlinkClick r:id="rId4" tooltip="Oil refineries"/>
              </a:rPr>
              <a:t>oil refineries</a:t>
            </a:r>
            <a:r>
              <a:rPr lang="en-US" sz="1800" dirty="0" smtClean="0">
                <a:latin typeface="Verdana" pitchFamily="34" charset="0"/>
              </a:rPr>
              <a:t>, </a:t>
            </a:r>
            <a:r>
              <a:rPr lang="en-US" sz="1800" u="sng" dirty="0" smtClean="0">
                <a:latin typeface="Verdana" pitchFamily="34" charset="0"/>
                <a:hlinkClick r:id="rId5" tooltip="Natural gas processing"/>
              </a:rPr>
              <a:t>natural gas processing plants</a:t>
            </a:r>
            <a:r>
              <a:rPr lang="en-US" sz="1800" dirty="0" smtClean="0">
                <a:latin typeface="Verdana" pitchFamily="34" charset="0"/>
              </a:rPr>
              <a:t>, </a:t>
            </a:r>
            <a:r>
              <a:rPr lang="en-US" sz="1800" u="sng" dirty="0" smtClean="0">
                <a:latin typeface="Verdana" pitchFamily="34" charset="0"/>
                <a:hlinkClick r:id="rId6"/>
              </a:rPr>
              <a:t>petrochemical</a:t>
            </a:r>
            <a:r>
              <a:rPr lang="en-US" sz="1800" dirty="0" smtClean="0">
                <a:latin typeface="Verdana" pitchFamily="34" charset="0"/>
              </a:rPr>
              <a:t> and </a:t>
            </a:r>
            <a:r>
              <a:rPr lang="en-US" sz="1800" u="sng" dirty="0" smtClean="0">
                <a:latin typeface="Verdana" pitchFamily="34" charset="0"/>
                <a:hlinkClick r:id="rId7" tooltip="Chemical plant"/>
              </a:rPr>
              <a:t>chemical plants</a:t>
            </a:r>
            <a:r>
              <a:rPr lang="en-US" sz="1800" dirty="0" smtClean="0">
                <a:latin typeface="Verdana" pitchFamily="34" charset="0"/>
              </a:rPr>
              <a:t>.</a:t>
            </a:r>
          </a:p>
          <a:p>
            <a:pPr lvl="0"/>
            <a:r>
              <a:rPr lang="en-US" sz="1800" dirty="0" smtClean="0">
                <a:latin typeface="Verdana" pitchFamily="34" charset="0"/>
              </a:rPr>
              <a:t>In air separation plants to manufacture purified end product gases.</a:t>
            </a:r>
          </a:p>
          <a:p>
            <a:pPr lvl="0"/>
            <a:r>
              <a:rPr lang="en-US" sz="1800" dirty="0" smtClean="0">
                <a:latin typeface="Verdana" pitchFamily="34" charset="0"/>
              </a:rPr>
              <a:t>In </a:t>
            </a:r>
            <a:r>
              <a:rPr lang="en-US" sz="1800" u="sng" dirty="0" smtClean="0">
                <a:latin typeface="Verdana" pitchFamily="34" charset="0"/>
                <a:hlinkClick r:id="rId8"/>
              </a:rPr>
              <a:t>refrigeration</a:t>
            </a:r>
            <a:r>
              <a:rPr lang="en-US" sz="1800" dirty="0" smtClean="0">
                <a:latin typeface="Verdana" pitchFamily="34" charset="0"/>
              </a:rPr>
              <a:t> and </a:t>
            </a:r>
            <a:r>
              <a:rPr lang="en-US" sz="1800" u="sng" dirty="0" smtClean="0">
                <a:latin typeface="Verdana" pitchFamily="34" charset="0"/>
                <a:hlinkClick r:id="rId9"/>
              </a:rPr>
              <a:t>air conditioner</a:t>
            </a:r>
            <a:r>
              <a:rPr lang="en-US" sz="1800" dirty="0" smtClean="0">
                <a:latin typeface="Verdana" pitchFamily="34" charset="0"/>
              </a:rPr>
              <a:t> equipment </a:t>
            </a:r>
            <a:r>
              <a:rPr lang="en-US" sz="1800" u="sng" dirty="0" smtClean="0">
                <a:latin typeface="Verdana" pitchFamily="34" charset="0"/>
                <a:hlinkClick r:id="rId10"/>
              </a:rPr>
              <a:t>refrigerant</a:t>
            </a:r>
            <a:r>
              <a:rPr lang="en-US" sz="1800" dirty="0" smtClean="0">
                <a:latin typeface="Verdana" pitchFamily="34" charset="0"/>
              </a:rPr>
              <a:t> cycles.</a:t>
            </a:r>
          </a:p>
          <a:p>
            <a:pPr lvl="0"/>
            <a:r>
              <a:rPr lang="en-US" sz="1800" dirty="0" smtClean="0">
                <a:latin typeface="Verdana" pitchFamily="34" charset="0"/>
              </a:rPr>
              <a:t>In industry and manufacturing to supply compressed air for all types of </a:t>
            </a:r>
            <a:r>
              <a:rPr lang="en-US" sz="1800" u="sng" dirty="0" smtClean="0">
                <a:latin typeface="Verdana" pitchFamily="34" charset="0"/>
                <a:hlinkClick r:id="rId11" tooltip="Pneumatic tools"/>
              </a:rPr>
              <a:t>pneumatic tools</a:t>
            </a:r>
            <a:r>
              <a:rPr lang="en-US" sz="1800" dirty="0" smtClean="0">
                <a:latin typeface="Verdana" pitchFamily="34" charset="0"/>
              </a:rPr>
              <a:t>.</a:t>
            </a:r>
          </a:p>
          <a:p>
            <a:pPr lvl="0"/>
            <a:r>
              <a:rPr lang="en-US" sz="1800" dirty="0" smtClean="0">
                <a:latin typeface="Verdana" pitchFamily="34" charset="0"/>
              </a:rPr>
              <a:t>In </a:t>
            </a:r>
            <a:r>
              <a:rPr lang="en-US" sz="1800" u="sng" dirty="0" smtClean="0">
                <a:latin typeface="Verdana" pitchFamily="34" charset="0"/>
                <a:hlinkClick r:id="rId12" tooltip="Gas turbines"/>
              </a:rPr>
              <a:t>gas turbines</a:t>
            </a:r>
            <a:r>
              <a:rPr lang="en-US" sz="1800" dirty="0" smtClean="0">
                <a:latin typeface="Verdana" pitchFamily="34" charset="0"/>
              </a:rPr>
              <a:t> and auxiliary power units.</a:t>
            </a:r>
          </a:p>
          <a:p>
            <a:pPr lvl="0"/>
            <a:r>
              <a:rPr lang="en-US" sz="1800" dirty="0" smtClean="0">
                <a:latin typeface="Verdana" pitchFamily="34" charset="0"/>
              </a:rPr>
              <a:t>In </a:t>
            </a:r>
            <a:r>
              <a:rPr lang="en-US" sz="1800" u="sng" dirty="0" smtClean="0">
                <a:latin typeface="Verdana" pitchFamily="34" charset="0"/>
                <a:hlinkClick r:id="rId13" tooltip="Cabin pressurization"/>
              </a:rPr>
              <a:t>pressurized</a:t>
            </a:r>
            <a:r>
              <a:rPr lang="en-US" sz="1800" dirty="0" smtClean="0">
                <a:latin typeface="Verdana" pitchFamily="34" charset="0"/>
              </a:rPr>
              <a:t> aircraft to provide atmospheric pressure at high altitudes.</a:t>
            </a:r>
          </a:p>
          <a:p>
            <a:pPr lvl="0"/>
            <a:r>
              <a:rPr lang="en-US" sz="1800" dirty="0" smtClean="0">
                <a:latin typeface="Verdana" pitchFamily="34" charset="0"/>
              </a:rPr>
              <a:t>In automotive engine and </a:t>
            </a:r>
            <a:r>
              <a:rPr lang="en-US" sz="1800" u="sng" dirty="0" smtClean="0">
                <a:latin typeface="Verdana" pitchFamily="34" charset="0"/>
                <a:hlinkClick r:id="rId14"/>
              </a:rPr>
              <a:t>diesel engine</a:t>
            </a:r>
            <a:r>
              <a:rPr lang="en-US" sz="1800" dirty="0" smtClean="0">
                <a:latin typeface="Verdana" pitchFamily="34" charset="0"/>
              </a:rPr>
              <a:t> </a:t>
            </a:r>
            <a:r>
              <a:rPr lang="en-US" sz="1800" u="sng" dirty="0" smtClean="0">
                <a:latin typeface="Verdana" pitchFamily="34" charset="0"/>
                <a:hlinkClick r:id="rId15" tooltip="Turbocharger"/>
              </a:rPr>
              <a:t>turbochargers</a:t>
            </a:r>
            <a:r>
              <a:rPr lang="en-US" sz="1800" dirty="0" smtClean="0">
                <a:latin typeface="Verdana" pitchFamily="34" charset="0"/>
              </a:rPr>
              <a:t> and </a:t>
            </a:r>
            <a:r>
              <a:rPr lang="en-US" sz="1800" u="sng" dirty="0" smtClean="0">
                <a:latin typeface="Verdana" pitchFamily="34" charset="0"/>
                <a:hlinkClick r:id="rId16" tooltip="Supercharger"/>
              </a:rPr>
              <a:t>superchargers</a:t>
            </a:r>
            <a:r>
              <a:rPr lang="en-US" sz="1800" dirty="0" smtClean="0">
                <a:latin typeface="Verdana" pitchFamily="34" charset="0"/>
              </a:rPr>
              <a:t>.</a:t>
            </a:r>
          </a:p>
          <a:p>
            <a:pPr lvl="0"/>
            <a:r>
              <a:rPr lang="en-US" sz="1800" dirty="0" smtClean="0">
                <a:latin typeface="Verdana" pitchFamily="34" charset="0"/>
              </a:rPr>
              <a:t>In </a:t>
            </a:r>
            <a:r>
              <a:rPr lang="en-US" sz="1800" u="sng" dirty="0" smtClean="0">
                <a:latin typeface="Verdana" pitchFamily="34" charset="0"/>
                <a:hlinkClick r:id="rId17"/>
              </a:rPr>
              <a:t>oil field</a:t>
            </a:r>
            <a:r>
              <a:rPr lang="en-US" sz="1800" dirty="0" smtClean="0">
                <a:latin typeface="Verdana" pitchFamily="34" charset="0"/>
              </a:rPr>
              <a:t> re-injection of high pressure natural gas to improve oil recovery.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sz="3200" u="sng" dirty="0"/>
              <a:t>Introduction</a:t>
            </a:r>
          </a:p>
        </p:txBody>
      </p:sp>
      <p:sp>
        <p:nvSpPr>
          <p:cNvPr id="3" name="Content Placeholder 2"/>
          <p:cNvSpPr>
            <a:spLocks noGrp="1"/>
          </p:cNvSpPr>
          <p:nvPr>
            <p:ph idx="1"/>
          </p:nvPr>
        </p:nvSpPr>
        <p:spPr>
          <a:xfrm>
            <a:off x="228600" y="1066800"/>
            <a:ext cx="8763000" cy="5638800"/>
          </a:xfrm>
        </p:spPr>
        <p:txBody>
          <a:bodyPr>
            <a:normAutofit/>
          </a:bodyPr>
          <a:lstStyle/>
          <a:p>
            <a:pPr algn="just"/>
            <a:r>
              <a:rPr lang="en-US" sz="2000" dirty="0" smtClean="0">
                <a:latin typeface="Verdana" pitchFamily="34" charset="0"/>
                <a:cs typeface="Times New Roman" pitchFamily="18" charset="0"/>
              </a:rPr>
              <a:t>A gas compressor is a mechanical device that increases the </a:t>
            </a:r>
            <a:r>
              <a:rPr lang="en-US" sz="2000" dirty="0" smtClean="0">
                <a:latin typeface="Verdana" pitchFamily="34" charset="0"/>
                <a:cs typeface="Times New Roman" pitchFamily="18" charset="0"/>
                <a:hlinkClick r:id="rId2"/>
              </a:rPr>
              <a:t>pressure</a:t>
            </a:r>
            <a:r>
              <a:rPr lang="en-US" sz="2000" dirty="0" smtClean="0">
                <a:latin typeface="Verdana" pitchFamily="34" charset="0"/>
                <a:cs typeface="Times New Roman" pitchFamily="18" charset="0"/>
              </a:rPr>
              <a:t> of a </a:t>
            </a:r>
            <a:r>
              <a:rPr lang="en-US" sz="2000" dirty="0" smtClean="0">
                <a:latin typeface="Verdana" pitchFamily="34" charset="0"/>
                <a:cs typeface="Times New Roman" pitchFamily="18" charset="0"/>
                <a:hlinkClick r:id="rId3"/>
              </a:rPr>
              <a:t>gas</a:t>
            </a:r>
            <a:r>
              <a:rPr lang="en-US" sz="2000" dirty="0" smtClean="0">
                <a:latin typeface="Verdana" pitchFamily="34" charset="0"/>
                <a:cs typeface="Times New Roman" pitchFamily="18" charset="0"/>
              </a:rPr>
              <a:t> by reducing its volume. Compressors are work absorbing devices which are used for increasing pressure of fluid at the expense or work done on fluid.</a:t>
            </a:r>
          </a:p>
          <a:p>
            <a:pPr algn="just"/>
            <a:endParaRPr lang="en-US" sz="2000" dirty="0" smtClean="0">
              <a:latin typeface="Verdana" pitchFamily="34" charset="0"/>
              <a:cs typeface="Times New Roman" pitchFamily="18" charset="0"/>
            </a:endParaRPr>
          </a:p>
          <a:p>
            <a:pPr algn="just"/>
            <a:r>
              <a:rPr lang="en-US" sz="2000" dirty="0" smtClean="0">
                <a:latin typeface="Verdana" pitchFamily="34" charset="0"/>
                <a:cs typeface="Times New Roman" pitchFamily="18" charset="0"/>
              </a:rPr>
              <a:t>The compressors used for compressing air are called Air compressors.  Work required for increasing pressure of air is available from the prime mover driving the compressor.  </a:t>
            </a:r>
          </a:p>
          <a:p>
            <a:pPr algn="just"/>
            <a:endParaRPr lang="en-US" sz="2000" dirty="0" smtClean="0">
              <a:latin typeface="Verdana" pitchFamily="34" charset="0"/>
              <a:cs typeface="Times New Roman" pitchFamily="18" charset="0"/>
            </a:endParaRPr>
          </a:p>
          <a:p>
            <a:pPr algn="just"/>
            <a:r>
              <a:rPr lang="en-US" sz="2000" dirty="0" smtClean="0">
                <a:latin typeface="Verdana" pitchFamily="34" charset="0"/>
                <a:cs typeface="Times New Roman" pitchFamily="18" charset="0"/>
              </a:rPr>
              <a:t>Generally, electric motor, internal combustion engine or steam engine, turbine etc. are used as prime movers.  Compressors are similar to fans and blowers but differ in terms of pressure ratios. Compressors are similar to </a:t>
            </a:r>
            <a:r>
              <a:rPr lang="en-US" sz="2000" dirty="0" smtClean="0">
                <a:latin typeface="Verdana" pitchFamily="34" charset="0"/>
                <a:cs typeface="Times New Roman" pitchFamily="18" charset="0"/>
                <a:hlinkClick r:id="rId4" tooltip="Pump"/>
              </a:rPr>
              <a:t>pumps</a:t>
            </a:r>
            <a:r>
              <a:rPr lang="en-US" sz="2000" dirty="0" smtClean="0">
                <a:latin typeface="Verdana" pitchFamily="34" charset="0"/>
                <a:cs typeface="Times New Roman" pitchFamily="18" charset="0"/>
              </a:rPr>
              <a:t>: both increase the pressure on a </a:t>
            </a:r>
            <a:r>
              <a:rPr lang="en-US" sz="2000" dirty="0" smtClean="0">
                <a:latin typeface="Verdana" pitchFamily="34" charset="0"/>
                <a:cs typeface="Times New Roman" pitchFamily="18" charset="0"/>
                <a:hlinkClick r:id="rId5"/>
              </a:rPr>
              <a:t>fluid</a:t>
            </a:r>
            <a:r>
              <a:rPr lang="en-US" sz="2000" dirty="0" smtClean="0">
                <a:latin typeface="Verdana" pitchFamily="34" charset="0"/>
                <a:cs typeface="Times New Roman" pitchFamily="18" charset="0"/>
              </a:rPr>
              <a:t> and both can transport the fluid through a </a:t>
            </a:r>
            <a:r>
              <a:rPr lang="en-US" sz="2000" dirty="0" smtClean="0">
                <a:latin typeface="Verdana" pitchFamily="34" charset="0"/>
                <a:cs typeface="Times New Roman" pitchFamily="18" charset="0"/>
                <a:hlinkClick r:id="rId6" tooltip="Pipe (material)"/>
              </a:rPr>
              <a:t>pipe</a:t>
            </a:r>
            <a:r>
              <a:rPr lang="en-US" sz="2000" dirty="0" smtClean="0">
                <a:latin typeface="Verdana" pitchFamily="34" charset="0"/>
                <a:cs typeface="Times New Roman" pitchFamily="18" charset="0"/>
              </a:rPr>
              <a:t>.</a:t>
            </a:r>
            <a:endParaRPr lang="en-US" sz="2000" dirty="0">
              <a:latin typeface="Verdan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u="sng" dirty="0" smtClean="0"/>
              <a:t>Compressed air</a:t>
            </a:r>
            <a:r>
              <a:rPr lang="en-US" b="1" dirty="0" smtClean="0"/>
              <a:t/>
            </a:r>
            <a:br>
              <a:rPr lang="en-US" b="1" dirty="0" smtClean="0"/>
            </a:br>
            <a:endParaRPr lang="en-US" dirty="0"/>
          </a:p>
        </p:txBody>
      </p:sp>
      <p:sp>
        <p:nvSpPr>
          <p:cNvPr id="3" name="Content Placeholder 2"/>
          <p:cNvSpPr>
            <a:spLocks noGrp="1"/>
          </p:cNvSpPr>
          <p:nvPr>
            <p:ph idx="1"/>
          </p:nvPr>
        </p:nvSpPr>
        <p:spPr>
          <a:xfrm>
            <a:off x="457200" y="1066800"/>
            <a:ext cx="8458200" cy="5486400"/>
          </a:xfrm>
        </p:spPr>
        <p:txBody>
          <a:bodyPr>
            <a:normAutofit/>
          </a:bodyPr>
          <a:lstStyle/>
          <a:p>
            <a:pPr algn="just">
              <a:buNone/>
            </a:pPr>
            <a:r>
              <a:rPr lang="en-US" sz="2000" dirty="0" smtClean="0">
                <a:latin typeface="Verdana" pitchFamily="34" charset="0"/>
              </a:rPr>
              <a:t>Compressed air is </a:t>
            </a:r>
            <a:r>
              <a:rPr lang="en-US" sz="2000" dirty="0" smtClean="0">
                <a:latin typeface="Verdana" pitchFamily="34" charset="0"/>
                <a:hlinkClick r:id="rId2" tooltip="Air"/>
              </a:rPr>
              <a:t>air</a:t>
            </a:r>
            <a:r>
              <a:rPr lang="en-US" sz="2000" dirty="0" smtClean="0">
                <a:latin typeface="Verdana" pitchFamily="34" charset="0"/>
              </a:rPr>
              <a:t> which is kept under a certain </a:t>
            </a:r>
            <a:r>
              <a:rPr lang="en-US" sz="2000" dirty="0" smtClean="0">
                <a:latin typeface="Verdana" pitchFamily="34" charset="0"/>
                <a:hlinkClick r:id="rId3"/>
              </a:rPr>
              <a:t>pressure</a:t>
            </a:r>
            <a:r>
              <a:rPr lang="en-US" sz="2000" dirty="0" smtClean="0">
                <a:latin typeface="Verdana" pitchFamily="34" charset="0"/>
              </a:rPr>
              <a:t>, usually greater than that of the atmosphere.</a:t>
            </a:r>
          </a:p>
          <a:p>
            <a:pPr algn="just">
              <a:buNone/>
            </a:pPr>
            <a:endParaRPr lang="en-US" sz="2000" dirty="0" smtClean="0">
              <a:latin typeface="Verdana" pitchFamily="34" charset="0"/>
            </a:endParaRPr>
          </a:p>
          <a:p>
            <a:pPr algn="just">
              <a:buNone/>
            </a:pPr>
            <a:r>
              <a:rPr lang="en-US" sz="2000" dirty="0" smtClean="0">
                <a:latin typeface="Verdana" pitchFamily="34" charset="0"/>
              </a:rPr>
              <a:t>Compressed air can be used in or for:</a:t>
            </a:r>
          </a:p>
          <a:p>
            <a:pPr algn="just"/>
            <a:r>
              <a:rPr lang="en-US" sz="2000" dirty="0" smtClean="0">
                <a:latin typeface="Verdana" pitchFamily="34" charset="0"/>
                <a:hlinkClick r:id="rId4"/>
              </a:rPr>
              <a:t>pneumatics</a:t>
            </a:r>
            <a:r>
              <a:rPr lang="en-US" sz="2000" dirty="0" smtClean="0">
                <a:latin typeface="Verdana" pitchFamily="34" charset="0"/>
              </a:rPr>
              <a:t>, the use of pressurized gases to do work. </a:t>
            </a:r>
          </a:p>
          <a:p>
            <a:pPr algn="just"/>
            <a:r>
              <a:rPr lang="en-US" sz="2000" dirty="0" smtClean="0">
                <a:latin typeface="Verdana" pitchFamily="34" charset="0"/>
              </a:rPr>
              <a:t>vehicular transportation using a </a:t>
            </a:r>
            <a:r>
              <a:rPr lang="en-US" sz="2000" dirty="0" smtClean="0">
                <a:latin typeface="Verdana" pitchFamily="34" charset="0"/>
                <a:hlinkClick r:id="rId5" tooltip="Compressed air vehicle"/>
              </a:rPr>
              <a:t>compressed air vehicle</a:t>
            </a:r>
            <a:endParaRPr lang="en-US" sz="2000" dirty="0" smtClean="0">
              <a:latin typeface="Verdana" pitchFamily="34" charset="0"/>
            </a:endParaRPr>
          </a:p>
          <a:p>
            <a:pPr algn="just"/>
            <a:r>
              <a:rPr lang="en-US" sz="2000" dirty="0" smtClean="0">
                <a:latin typeface="Verdana" pitchFamily="34" charset="0"/>
                <a:hlinkClick r:id="rId6" tooltip="Gas duster"/>
              </a:rPr>
              <a:t>gas dusters</a:t>
            </a:r>
            <a:r>
              <a:rPr lang="en-US" sz="2000" dirty="0" smtClean="0">
                <a:latin typeface="Verdana" pitchFamily="34" charset="0"/>
              </a:rPr>
              <a:t> for cleaning electronic components that cannot be cleaned with water.</a:t>
            </a:r>
          </a:p>
          <a:p>
            <a:pPr algn="just"/>
            <a:r>
              <a:rPr lang="en-US" sz="2000" dirty="0" smtClean="0">
                <a:latin typeface="Verdana" pitchFamily="34" charset="0"/>
                <a:hlinkClick r:id="rId7" tooltip="Air brake (rail)"/>
              </a:rPr>
              <a:t>railway braking systems</a:t>
            </a:r>
            <a:endParaRPr lang="en-US" sz="2000" dirty="0" smtClean="0">
              <a:latin typeface="Verdana" pitchFamily="34" charset="0"/>
            </a:endParaRPr>
          </a:p>
          <a:p>
            <a:pPr algn="just"/>
            <a:r>
              <a:rPr lang="en-US" sz="2000" dirty="0" smtClean="0">
                <a:latin typeface="Verdana" pitchFamily="34" charset="0"/>
                <a:hlinkClick r:id="rId8" tooltip="Air brake (road vehicle)"/>
              </a:rPr>
              <a:t>road vehicle braking systems</a:t>
            </a:r>
            <a:endParaRPr lang="en-US" sz="2000" dirty="0" smtClean="0">
              <a:latin typeface="Verdana" pitchFamily="34" charset="0"/>
            </a:endParaRPr>
          </a:p>
          <a:p>
            <a:pPr algn="just"/>
            <a:r>
              <a:rPr lang="en-US" sz="2000" dirty="0" smtClean="0">
                <a:latin typeface="Verdana" pitchFamily="34" charset="0"/>
                <a:hlinkClick r:id="rId9" tooltip="Air tool"/>
              </a:rPr>
              <a:t>air tools</a:t>
            </a:r>
            <a:endParaRPr lang="en-US" sz="2000" dirty="0" smtClean="0">
              <a:latin typeface="Verdana" pitchFamily="34" charset="0"/>
            </a:endParaRPr>
          </a:p>
          <a:p>
            <a:pPr algn="just">
              <a:buNone/>
            </a:pPr>
            <a:endParaRPr lang="en-US" sz="2000" dirty="0">
              <a:latin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100" u="sng" dirty="0" smtClean="0"/>
              <a:t>Types of compressors</a:t>
            </a:r>
            <a:r>
              <a:rPr lang="en-US" b="1" dirty="0" smtClean="0"/>
              <a:t/>
            </a:r>
            <a:br>
              <a:rPr lang="en-US" b="1" dirty="0" smtClean="0"/>
            </a:b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76200" y="762000"/>
            <a:ext cx="8955507" cy="5867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381000"/>
            <a:ext cx="8229600" cy="5943600"/>
          </a:xfrm>
        </p:spPr>
        <p:txBody>
          <a:bodyPr>
            <a:noAutofit/>
          </a:bodyPr>
          <a:lstStyle/>
          <a:p>
            <a:pPr algn="just">
              <a:buNone/>
            </a:pPr>
            <a:r>
              <a:rPr lang="en-US" sz="1800" dirty="0" smtClean="0"/>
              <a:t>Compressors can be classified in the following different ways:</a:t>
            </a:r>
          </a:p>
          <a:p>
            <a:pPr lvl="0" algn="just">
              <a:buNone/>
            </a:pPr>
            <a:endParaRPr lang="en-US" sz="1800" b="1" dirty="0" smtClean="0"/>
          </a:p>
          <a:p>
            <a:pPr lvl="0" algn="just">
              <a:buNone/>
            </a:pPr>
            <a:r>
              <a:rPr lang="en-US" sz="1800" b="1" dirty="0" smtClean="0"/>
              <a:t>(a)Based on principle of operation:</a:t>
            </a:r>
            <a:r>
              <a:rPr lang="en-US" sz="1800" dirty="0" smtClean="0"/>
              <a:t> </a:t>
            </a:r>
          </a:p>
          <a:p>
            <a:pPr lvl="0" algn="just">
              <a:buNone/>
            </a:pPr>
            <a:r>
              <a:rPr lang="en-US" sz="1800" dirty="0" smtClean="0"/>
              <a:t>Based on the principle of operation compressors can be classified as.</a:t>
            </a:r>
          </a:p>
          <a:p>
            <a:pPr lvl="0" algn="just">
              <a:buNone/>
            </a:pPr>
            <a:r>
              <a:rPr lang="en-US" sz="1800" dirty="0" smtClean="0"/>
              <a:t>           </a:t>
            </a:r>
          </a:p>
          <a:p>
            <a:pPr lvl="0" algn="just">
              <a:buFont typeface="+mj-lt"/>
              <a:buAutoNum type="arabicPeriod"/>
            </a:pPr>
            <a:r>
              <a:rPr lang="en-US" sz="1800" dirty="0" smtClean="0"/>
              <a:t>Positive displacement compressor.</a:t>
            </a:r>
          </a:p>
          <a:p>
            <a:pPr lvl="0" algn="just">
              <a:buFont typeface="+mj-lt"/>
              <a:buAutoNum type="arabicPeriod"/>
            </a:pPr>
            <a:r>
              <a:rPr lang="en-US" sz="1800" dirty="0" smtClean="0"/>
              <a:t>Non-positive displacement compressors.</a:t>
            </a:r>
          </a:p>
          <a:p>
            <a:pPr algn="just">
              <a:buNone/>
            </a:pPr>
            <a:r>
              <a:rPr lang="en-US" sz="1800" dirty="0" smtClean="0"/>
              <a:t>         </a:t>
            </a:r>
          </a:p>
          <a:p>
            <a:pPr algn="just">
              <a:buNone/>
            </a:pPr>
            <a:r>
              <a:rPr lang="en-US" sz="1800" dirty="0" smtClean="0"/>
              <a:t>       In positive displacement compressors the compression is realized by displacement of solid boundary and preventing fluid by solid boundary from flowing back in the direction of pressure gradient.  </a:t>
            </a:r>
          </a:p>
          <a:p>
            <a:pPr algn="just">
              <a:buNone/>
            </a:pPr>
            <a:r>
              <a:rPr lang="en-US" sz="1800" dirty="0" smtClean="0"/>
              <a:t>       </a:t>
            </a:r>
            <a:endParaRPr lang="en-US" sz="1400" dirty="0" smtClean="0"/>
          </a:p>
          <a:p>
            <a:pPr algn="just">
              <a:buNone/>
            </a:pPr>
            <a:r>
              <a:rPr lang="en-US" sz="1800" dirty="0" smtClean="0"/>
              <a:t>       Due to solid wall displacement these are capable of providing quite large pressure ratios.  Positive displacement compressors can be further classified based on the type of mechanism used for compression.  These can be:</a:t>
            </a:r>
          </a:p>
          <a:p>
            <a:pPr algn="just">
              <a:buNone/>
            </a:pPr>
            <a:endParaRPr lang="en-US" sz="1800" dirty="0" smtClean="0"/>
          </a:p>
          <a:p>
            <a:pPr lvl="0" algn="just"/>
            <a:r>
              <a:rPr lang="en-US" sz="1800" dirty="0" smtClean="0"/>
              <a:t>Reciprocating type positive displacement compressors</a:t>
            </a:r>
          </a:p>
          <a:p>
            <a:pPr lvl="0" algn="just"/>
            <a:r>
              <a:rPr lang="en-US" sz="1800" dirty="0" smtClean="0"/>
              <a:t>Rotary type positive displacement compressors.</a:t>
            </a:r>
          </a:p>
          <a:p>
            <a:pPr algn="just">
              <a:buNone/>
            </a:pPr>
            <a:r>
              <a:rPr lang="en-US" sz="1800" dirty="0" smtClean="0"/>
              <a:t> </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srcRect/>
          <a:stretch>
            <a:fillRect/>
          </a:stretch>
        </p:blipFill>
        <p:spPr bwMode="auto">
          <a:xfrm>
            <a:off x="76200" y="1447800"/>
            <a:ext cx="8915401" cy="4430543"/>
          </a:xfrm>
          <a:prstGeom prst="rect">
            <a:avLst/>
          </a:prstGeom>
          <a:noFill/>
          <a:ln w="9525">
            <a:noFill/>
            <a:miter lim="800000"/>
            <a:headEnd/>
            <a:tailEnd/>
          </a:ln>
          <a:effectLst/>
        </p:spPr>
      </p:pic>
      <p:pic>
        <p:nvPicPr>
          <p:cNvPr id="2050" name="Picture 2"/>
          <p:cNvPicPr>
            <a:picLocks noChangeAspect="1" noChangeArrowheads="1"/>
          </p:cNvPicPr>
          <p:nvPr/>
        </p:nvPicPr>
        <p:blipFill>
          <a:blip r:embed="rId3"/>
          <a:srcRect/>
          <a:stretch>
            <a:fillRect/>
          </a:stretch>
        </p:blipFill>
        <p:spPr bwMode="auto">
          <a:xfrm>
            <a:off x="566615" y="381000"/>
            <a:ext cx="7891585" cy="533400"/>
          </a:xfrm>
          <a:prstGeom prst="rect">
            <a:avLst/>
          </a:prstGeom>
          <a:noFill/>
          <a:ln w="9525">
            <a:noFill/>
            <a:miter lim="800000"/>
            <a:headEnd/>
            <a:tailEnd/>
          </a:ln>
          <a:effectLst/>
        </p:spPr>
      </p:pic>
      <p:sp>
        <p:nvSpPr>
          <p:cNvPr id="5" name="TextBox 4"/>
          <p:cNvSpPr txBox="1"/>
          <p:nvPr/>
        </p:nvSpPr>
        <p:spPr>
          <a:xfrm>
            <a:off x="1981200" y="6019800"/>
            <a:ext cx="5791200" cy="461665"/>
          </a:xfrm>
          <a:prstGeom prst="rect">
            <a:avLst/>
          </a:prstGeom>
          <a:noFill/>
        </p:spPr>
        <p:txBody>
          <a:bodyPr wrap="square" rtlCol="0">
            <a:spAutoFit/>
          </a:bodyPr>
          <a:lstStyle/>
          <a:p>
            <a:pPr algn="ctr"/>
            <a:r>
              <a:rPr lang="en-US" sz="2400" b="1" dirty="0" smtClean="0"/>
              <a:t>Positive Displacement type Compressor</a:t>
            </a:r>
            <a:endParaRPr lang="en-US"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Verdana" pitchFamily="34" charset="0"/>
              </a:rPr>
              <a:t>Reciprocating Compressor Schematic</a:t>
            </a:r>
            <a:endParaRPr lang="en-US" sz="2400" b="1" dirty="0">
              <a:latin typeface="Verdana" pitchFamily="34" charset="0"/>
            </a:endParaRPr>
          </a:p>
        </p:txBody>
      </p:sp>
      <p:pic>
        <p:nvPicPr>
          <p:cNvPr id="1026" name="Picture 2" descr="C:\Documents and Settings\user\Desktop\recip_compressor.gif"/>
          <p:cNvPicPr>
            <a:picLocks noChangeAspect="1" noChangeArrowheads="1"/>
          </p:cNvPicPr>
          <p:nvPr/>
        </p:nvPicPr>
        <p:blipFill>
          <a:blip r:embed="rId2"/>
          <a:srcRect/>
          <a:stretch>
            <a:fillRect/>
          </a:stretch>
        </p:blipFill>
        <p:spPr bwMode="auto">
          <a:xfrm>
            <a:off x="914400" y="1524000"/>
            <a:ext cx="7528775" cy="4648200"/>
          </a:xfrm>
          <a:prstGeom prst="rect">
            <a:avLst/>
          </a:prstGeom>
          <a:noFill/>
        </p:spPr>
      </p:pic>
      <p:sp>
        <p:nvSpPr>
          <p:cNvPr id="5" name="TextBox 4"/>
          <p:cNvSpPr txBox="1"/>
          <p:nvPr/>
        </p:nvSpPr>
        <p:spPr>
          <a:xfrm>
            <a:off x="1752600" y="6167735"/>
            <a:ext cx="5791200" cy="461665"/>
          </a:xfrm>
          <a:prstGeom prst="rect">
            <a:avLst/>
          </a:prstGeom>
          <a:noFill/>
        </p:spPr>
        <p:txBody>
          <a:bodyPr wrap="square" rtlCol="0">
            <a:spAutoFit/>
          </a:bodyPr>
          <a:lstStyle/>
          <a:p>
            <a:pPr algn="ctr"/>
            <a:r>
              <a:rPr lang="en-US" sz="2400" b="1" dirty="0" smtClean="0"/>
              <a:t>Positive Displacement type Compressor</a:t>
            </a:r>
            <a:endParaRPr lang="en-US"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28600"/>
            <a:ext cx="8382000" cy="6248400"/>
          </a:xfrm>
        </p:spPr>
        <p:txBody>
          <a:bodyPr>
            <a:normAutofit/>
          </a:bodyPr>
          <a:lstStyle/>
          <a:p>
            <a:endParaRPr lang="en-US" sz="1800" dirty="0" smtClean="0"/>
          </a:p>
          <a:p>
            <a:r>
              <a:rPr lang="en-US" sz="1800" dirty="0" smtClean="0"/>
              <a:t>Reciprocating compressors are often used with air reservoirs to provide compressed air for industrial and civil duties driving air tools etc.  Reservoirs have to be used because reciprocating compressors provide a pulsating air delivery. The figure below shows a hypothetical indicator diagram for a single stage -single acting reciprocating compressor.</a:t>
            </a:r>
          </a:p>
          <a:p>
            <a:pPr>
              <a:buNone/>
            </a:pPr>
            <a:r>
              <a:rPr lang="en-US" sz="1800" dirty="0" smtClean="0"/>
              <a:t>       a -&gt;1... Air is drawn into the cylinder on the suction stroke </a:t>
            </a:r>
            <a:br>
              <a:rPr lang="en-US" sz="1800" dirty="0" smtClean="0"/>
            </a:br>
            <a:r>
              <a:rPr lang="en-US" sz="1800" dirty="0" smtClean="0"/>
              <a:t>1 -&gt;2... The suction valve is closed and air is compressed according to the law </a:t>
            </a:r>
            <a:r>
              <a:rPr lang="en-US" sz="1800" dirty="0" err="1" smtClean="0"/>
              <a:t>Pv</a:t>
            </a:r>
            <a:r>
              <a:rPr lang="en-US" sz="1800" baseline="30000" dirty="0" err="1" smtClean="0"/>
              <a:t>n</a:t>
            </a:r>
            <a:r>
              <a:rPr lang="en-US" sz="1800" dirty="0" smtClean="0"/>
              <a:t> = c </a:t>
            </a:r>
            <a:br>
              <a:rPr lang="en-US" sz="1800" dirty="0" smtClean="0"/>
            </a:br>
            <a:r>
              <a:rPr lang="en-US" sz="1800" dirty="0" smtClean="0"/>
              <a:t>2 -&gt;b... The delivery valve opens and air is delivered under pressure </a:t>
            </a:r>
            <a:br>
              <a:rPr lang="en-US" sz="1800" dirty="0" smtClean="0"/>
            </a:br>
            <a:r>
              <a:rPr lang="en-US" sz="1800" dirty="0" smtClean="0"/>
              <a:t>b -&gt;a... The delivery valve closes and the suction valve opens </a:t>
            </a:r>
            <a:r>
              <a:rPr lang="en-US" sz="1400" dirty="0" smtClean="0"/>
              <a:t/>
            </a:r>
            <a:br>
              <a:rPr lang="en-US" sz="1400" dirty="0" smtClean="0"/>
            </a:br>
            <a:endParaRPr lang="en-US" sz="1400" dirty="0"/>
          </a:p>
        </p:txBody>
      </p:sp>
      <p:pic>
        <p:nvPicPr>
          <p:cNvPr id="5" name="Picture 4" descr="Thermo_80_compresssors.gif"/>
          <p:cNvPicPr>
            <a:picLocks noChangeAspect="1"/>
          </p:cNvPicPr>
          <p:nvPr/>
        </p:nvPicPr>
        <p:blipFill>
          <a:blip r:embed="rId2"/>
          <a:stretch>
            <a:fillRect/>
          </a:stretch>
        </p:blipFill>
        <p:spPr>
          <a:xfrm>
            <a:off x="1676400" y="3429000"/>
            <a:ext cx="5410200" cy="30480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28600"/>
            <a:ext cx="8229600" cy="6248400"/>
          </a:xfrm>
        </p:spPr>
        <p:txBody>
          <a:bodyPr>
            <a:normAutofit/>
          </a:bodyPr>
          <a:lstStyle/>
          <a:p>
            <a:pPr>
              <a:buNone/>
            </a:pPr>
            <a:r>
              <a:rPr lang="en-US" sz="1800" dirty="0" smtClean="0"/>
              <a:t>The theoretical work done on the air per cycle is the area enclosed by [ a-1-2-b- a ] which equals </a:t>
            </a:r>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lgn="just">
              <a:buNone/>
            </a:pPr>
            <a:r>
              <a:rPr lang="en-US" sz="1800" dirty="0" smtClean="0"/>
              <a:t>The ideal compression requiring the minimum amount of work is the perfect</a:t>
            </a:r>
          </a:p>
          <a:p>
            <a:pPr algn="just">
              <a:buNone/>
            </a:pPr>
            <a:r>
              <a:rPr lang="en-US" sz="1800" dirty="0" smtClean="0"/>
              <a:t>reversible isothermal compression process which obeys Boyle's law PV = c.  This is</a:t>
            </a:r>
          </a:p>
          <a:p>
            <a:pPr algn="just">
              <a:buNone/>
            </a:pPr>
            <a:r>
              <a:rPr lang="en-US" sz="1800" dirty="0" smtClean="0"/>
              <a:t>represented by 1-3.  The work saved per cycle is [ 1-2-3-1 ].  If the compression was</a:t>
            </a:r>
          </a:p>
          <a:p>
            <a:pPr algn="just">
              <a:buNone/>
            </a:pPr>
            <a:r>
              <a:rPr lang="en-US" sz="1800" dirty="0" smtClean="0"/>
              <a:t>isothermal the work done per cycle would be [ a-1-3-b-a ] which is </a:t>
            </a:r>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r>
              <a:rPr lang="en-US" sz="1800" dirty="0" smtClean="0"/>
              <a:t>The compressor isothermal efficiency is a measure of the departure from the ideal compression process and is defined as</a:t>
            </a:r>
          </a:p>
          <a:p>
            <a:pPr>
              <a:buNone/>
            </a:pPr>
            <a:endParaRPr lang="en-US" sz="1800" dirty="0" smtClean="0"/>
          </a:p>
          <a:p>
            <a:pPr>
              <a:buNone/>
            </a:pPr>
            <a:endParaRPr lang="en-US" sz="1800" dirty="0"/>
          </a:p>
        </p:txBody>
      </p:sp>
      <p:pic>
        <p:nvPicPr>
          <p:cNvPr id="5" name="Picture 4" descr="Thermo_82_polytropic.gif"/>
          <p:cNvPicPr>
            <a:picLocks noChangeAspect="1"/>
          </p:cNvPicPr>
          <p:nvPr/>
        </p:nvPicPr>
        <p:blipFill>
          <a:blip r:embed="rId2"/>
          <a:stretch>
            <a:fillRect/>
          </a:stretch>
        </p:blipFill>
        <p:spPr>
          <a:xfrm>
            <a:off x="2590800" y="762001"/>
            <a:ext cx="2590800" cy="1295399"/>
          </a:xfrm>
          <a:prstGeom prst="rect">
            <a:avLst/>
          </a:prstGeom>
        </p:spPr>
      </p:pic>
      <p:pic>
        <p:nvPicPr>
          <p:cNvPr id="6" name="Picture 5" descr="Thermo_84_compressors.gif"/>
          <p:cNvPicPr>
            <a:picLocks noChangeAspect="1"/>
          </p:cNvPicPr>
          <p:nvPr/>
        </p:nvPicPr>
        <p:blipFill>
          <a:blip r:embed="rId3"/>
          <a:stretch>
            <a:fillRect/>
          </a:stretch>
        </p:blipFill>
        <p:spPr>
          <a:xfrm>
            <a:off x="2667000" y="3505200"/>
            <a:ext cx="3505200" cy="1219200"/>
          </a:xfrm>
          <a:prstGeom prst="rect">
            <a:avLst/>
          </a:prstGeom>
        </p:spPr>
      </p:pic>
      <p:pic>
        <p:nvPicPr>
          <p:cNvPr id="7" name="Picture 6" descr="Thermo_85_compressors.gif"/>
          <p:cNvPicPr>
            <a:picLocks noChangeAspect="1"/>
          </p:cNvPicPr>
          <p:nvPr/>
        </p:nvPicPr>
        <p:blipFill>
          <a:blip r:embed="rId4"/>
          <a:stretch>
            <a:fillRect/>
          </a:stretch>
        </p:blipFill>
        <p:spPr>
          <a:xfrm>
            <a:off x="3124200" y="5695950"/>
            <a:ext cx="2819400" cy="70485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351</TotalTime>
  <Words>1262</Words>
  <Application>Microsoft Office PowerPoint</Application>
  <PresentationFormat>On-screen Show (4:3)</PresentationFormat>
  <Paragraphs>140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AIR COMPRESSORS</vt:lpstr>
      <vt:lpstr>Introduction</vt:lpstr>
      <vt:lpstr>Compressed air </vt:lpstr>
      <vt:lpstr>Types of compressors </vt:lpstr>
      <vt:lpstr>Slide 5</vt:lpstr>
      <vt:lpstr>Slide 6</vt:lpstr>
      <vt:lpstr>Reciprocating Compressor Schematic</vt:lpstr>
      <vt:lpstr>Slide 8</vt:lpstr>
      <vt:lpstr>Slide 9</vt:lpstr>
      <vt:lpstr>Slide 10</vt:lpstr>
      <vt:lpstr>Non-positive displacement compressors</vt:lpstr>
      <vt:lpstr>Centrifugal compressor </vt:lpstr>
      <vt:lpstr>Slide 13</vt:lpstr>
      <vt:lpstr>Slide 14</vt:lpstr>
      <vt:lpstr> Axial Flow Compressor </vt:lpstr>
      <vt:lpstr>Slide 16</vt:lpstr>
      <vt:lpstr>Axial Compressor- Working</vt:lpstr>
      <vt:lpstr>Slide 18</vt:lpstr>
    </vt:vector>
  </TitlesOfParts>
  <Company>kiit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COMPRESSORS</dc:title>
  <dc:creator>kiit</dc:creator>
  <cp:lastModifiedBy>kiit</cp:lastModifiedBy>
  <cp:revision>84</cp:revision>
  <dcterms:created xsi:type="dcterms:W3CDTF">2011-04-13T04:35:42Z</dcterms:created>
  <dcterms:modified xsi:type="dcterms:W3CDTF">2011-04-18T17:34:47Z</dcterms:modified>
</cp:coreProperties>
</file>