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4" r:id="rId3"/>
    <p:sldId id="257" r:id="rId4"/>
    <p:sldId id="262" r:id="rId5"/>
    <p:sldId id="258" r:id="rId6"/>
    <p:sldId id="263" r:id="rId7"/>
    <p:sldId id="259" r:id="rId8"/>
    <p:sldId id="260" r:id="rId9"/>
    <p:sldId id="261"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00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1/7/2011</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1/7/2011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1/7/2011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1/7/2011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1/7/2011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1/7/2011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1/7/2011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1/7/2011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1/7/2011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1/7/2011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1/7/2011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1/7/2011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33600" y="838200"/>
            <a:ext cx="4648200" cy="738664"/>
          </a:xfrm>
          <a:prstGeom prst="rect">
            <a:avLst/>
          </a:prstGeom>
          <a:noFill/>
        </p:spPr>
        <p:txBody>
          <a:bodyPr wrap="square" rtlCol="0">
            <a:spAutoFit/>
          </a:bodyPr>
          <a:lstStyle/>
          <a:p>
            <a:pPr algn="ctr"/>
            <a:r>
              <a:rPr lang="en-US" sz="2400" b="1" u="sng" dirty="0" smtClean="0"/>
              <a:t>Machine Dynamics-I (ME-404) </a:t>
            </a:r>
            <a:endParaRPr lang="en-US" sz="2400" dirty="0" smtClean="0"/>
          </a:p>
          <a:p>
            <a:endParaRPr lang="en-US" dirty="0"/>
          </a:p>
        </p:txBody>
      </p:sp>
      <p:sp>
        <p:nvSpPr>
          <p:cNvPr id="5" name="TextBox 4"/>
          <p:cNvSpPr txBox="1"/>
          <p:nvPr/>
        </p:nvSpPr>
        <p:spPr>
          <a:xfrm>
            <a:off x="2514600" y="2438400"/>
            <a:ext cx="5410200" cy="3416320"/>
          </a:xfrm>
          <a:prstGeom prst="rect">
            <a:avLst/>
          </a:prstGeom>
          <a:noFill/>
        </p:spPr>
        <p:txBody>
          <a:bodyPr wrap="square" rtlCol="0">
            <a:spAutoFit/>
          </a:bodyPr>
          <a:lstStyle/>
          <a:p>
            <a:r>
              <a:rPr lang="en-US" dirty="0" smtClean="0"/>
              <a:t>Instructor: </a:t>
            </a:r>
            <a:r>
              <a:rPr lang="en-US" sz="2000" b="1" dirty="0" smtClean="0"/>
              <a:t>Dr. Subrata Kumar Panda, PhD</a:t>
            </a:r>
            <a:endParaRPr lang="en-US" b="1" dirty="0" smtClean="0"/>
          </a:p>
          <a:p>
            <a:r>
              <a:rPr lang="en-US" dirty="0" smtClean="0"/>
              <a:t>Area of Expertise: Solid Mechanics,</a:t>
            </a:r>
          </a:p>
          <a:p>
            <a:r>
              <a:rPr lang="en-US" dirty="0" smtClean="0"/>
              <a:t>		 Nonlinear Vibration </a:t>
            </a:r>
          </a:p>
          <a:p>
            <a:r>
              <a:rPr lang="en-US" dirty="0" smtClean="0"/>
              <a:t>		Smart Composite Structures 		Laminated </a:t>
            </a:r>
            <a:r>
              <a:rPr lang="en-US" dirty="0" smtClean="0"/>
              <a:t>Composite </a:t>
            </a:r>
          </a:p>
          <a:p>
            <a:r>
              <a:rPr lang="en-US" dirty="0" smtClean="0"/>
              <a:t>	</a:t>
            </a:r>
            <a:r>
              <a:rPr lang="en-US" dirty="0" smtClean="0"/>
              <a:t>	Shell Structure</a:t>
            </a:r>
            <a:endParaRPr lang="en-US" dirty="0" smtClean="0"/>
          </a:p>
          <a:p>
            <a:r>
              <a:rPr lang="en-US" dirty="0" smtClean="0"/>
              <a:t>		Nonlinear FEM </a:t>
            </a:r>
          </a:p>
          <a:p>
            <a:r>
              <a:rPr lang="en-US" dirty="0" smtClean="0"/>
              <a:t>		Modeling and </a:t>
            </a:r>
            <a:r>
              <a:rPr lang="en-US" dirty="0" smtClean="0"/>
              <a:t>Simulation</a:t>
            </a:r>
          </a:p>
          <a:p>
            <a:r>
              <a:rPr lang="en-US" dirty="0" smtClean="0"/>
              <a:t>	</a:t>
            </a:r>
            <a:r>
              <a:rPr lang="en-US" dirty="0" smtClean="0"/>
              <a:t>	Shape Memory Alloy</a:t>
            </a:r>
            <a:endParaRPr lang="en-US" dirty="0" smtClean="0"/>
          </a:p>
          <a:p>
            <a:r>
              <a:rPr lang="en-US" dirty="0" smtClean="0"/>
              <a:t>Contact details:call2subrat@gmail.com</a:t>
            </a:r>
            <a:r>
              <a:rPr lang="en-US" sz="3600" dirty="0" smtClean="0"/>
              <a:t>*</a:t>
            </a:r>
          </a:p>
          <a:p>
            <a:r>
              <a:rPr lang="en-US" sz="1600" dirty="0" smtClean="0"/>
              <a:t>Mob: 9658583368</a:t>
            </a:r>
            <a:endParaRPr lang="en-US" sz="1600" dirty="0"/>
          </a:p>
        </p:txBody>
      </p:sp>
      <p:sp>
        <p:nvSpPr>
          <p:cNvPr id="6" name="TextBox 5"/>
          <p:cNvSpPr txBox="1"/>
          <p:nvPr/>
        </p:nvSpPr>
        <p:spPr>
          <a:xfrm>
            <a:off x="4267200" y="6324600"/>
            <a:ext cx="3733800" cy="369332"/>
          </a:xfrm>
          <a:prstGeom prst="rect">
            <a:avLst/>
          </a:prstGeom>
          <a:noFill/>
        </p:spPr>
        <p:txBody>
          <a:bodyPr wrap="square" rtlCol="0">
            <a:spAutoFit/>
          </a:bodyPr>
          <a:lstStyle/>
          <a:p>
            <a:r>
              <a:rPr lang="en-US" dirty="0" smtClean="0"/>
              <a:t>* Mail contact will be appreciated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0" y="533400"/>
            <a:ext cx="1295400" cy="369332"/>
          </a:xfrm>
          <a:prstGeom prst="rect">
            <a:avLst/>
          </a:prstGeom>
          <a:noFill/>
        </p:spPr>
        <p:txBody>
          <a:bodyPr wrap="square" rtlCol="0">
            <a:spAutoFit/>
          </a:bodyPr>
          <a:lstStyle/>
          <a:p>
            <a:r>
              <a:rPr lang="en-US" dirty="0" smtClean="0">
                <a:solidFill>
                  <a:srgbClr val="C00000"/>
                </a:solidFill>
              </a:rPr>
              <a:t>Mechanics</a:t>
            </a:r>
            <a:endParaRPr lang="en-US" dirty="0">
              <a:solidFill>
                <a:srgbClr val="C00000"/>
              </a:solidFill>
            </a:endParaRPr>
          </a:p>
        </p:txBody>
      </p:sp>
      <p:sp>
        <p:nvSpPr>
          <p:cNvPr id="5" name="Down Arrow 4"/>
          <p:cNvSpPr/>
          <p:nvPr/>
        </p:nvSpPr>
        <p:spPr>
          <a:xfrm>
            <a:off x="4343400" y="9906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0" y="1828800"/>
            <a:ext cx="2590800" cy="369332"/>
          </a:xfrm>
          <a:prstGeom prst="rect">
            <a:avLst/>
          </a:prstGeom>
          <a:noFill/>
        </p:spPr>
        <p:txBody>
          <a:bodyPr wrap="square" rtlCol="0">
            <a:spAutoFit/>
          </a:bodyPr>
          <a:lstStyle/>
          <a:p>
            <a:r>
              <a:rPr lang="en-US" dirty="0" smtClean="0">
                <a:solidFill>
                  <a:srgbClr val="C00000"/>
                </a:solidFill>
              </a:rPr>
              <a:t>Theoretical Mechanics</a:t>
            </a:r>
            <a:endParaRPr lang="en-US" dirty="0">
              <a:solidFill>
                <a:srgbClr val="C00000"/>
              </a:solidFill>
            </a:endParaRPr>
          </a:p>
        </p:txBody>
      </p:sp>
      <p:cxnSp>
        <p:nvCxnSpPr>
          <p:cNvPr id="8" name="Straight Connector 7"/>
          <p:cNvCxnSpPr/>
          <p:nvPr/>
        </p:nvCxnSpPr>
        <p:spPr>
          <a:xfrm>
            <a:off x="1219200" y="1447800"/>
            <a:ext cx="6309360" cy="0"/>
          </a:xfrm>
          <a:prstGeom prst="line">
            <a:avLst/>
          </a:prstGeom>
          <a:ln w="41275"/>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477000" y="1828800"/>
            <a:ext cx="2133600" cy="369332"/>
          </a:xfrm>
          <a:prstGeom prst="rect">
            <a:avLst/>
          </a:prstGeom>
          <a:noFill/>
        </p:spPr>
        <p:txBody>
          <a:bodyPr wrap="square" rtlCol="0">
            <a:spAutoFit/>
          </a:bodyPr>
          <a:lstStyle/>
          <a:p>
            <a:r>
              <a:rPr lang="en-US" dirty="0" smtClean="0">
                <a:solidFill>
                  <a:srgbClr val="C00000"/>
                </a:solidFill>
              </a:rPr>
              <a:t>Applied Mechanics</a:t>
            </a:r>
            <a:endParaRPr lang="en-US" dirty="0">
              <a:solidFill>
                <a:srgbClr val="C00000"/>
              </a:solidFill>
            </a:endParaRPr>
          </a:p>
        </p:txBody>
      </p:sp>
      <p:sp>
        <p:nvSpPr>
          <p:cNvPr id="11" name="TextBox 10"/>
          <p:cNvSpPr txBox="1"/>
          <p:nvPr/>
        </p:nvSpPr>
        <p:spPr>
          <a:xfrm>
            <a:off x="2971800" y="1828800"/>
            <a:ext cx="2819400" cy="369332"/>
          </a:xfrm>
          <a:prstGeom prst="rect">
            <a:avLst/>
          </a:prstGeom>
          <a:noFill/>
        </p:spPr>
        <p:txBody>
          <a:bodyPr wrap="square" rtlCol="0">
            <a:spAutoFit/>
          </a:bodyPr>
          <a:lstStyle/>
          <a:p>
            <a:r>
              <a:rPr lang="en-US" dirty="0" smtClean="0">
                <a:solidFill>
                  <a:srgbClr val="C00000"/>
                </a:solidFill>
              </a:rPr>
              <a:t>Computational Mechanics</a:t>
            </a:r>
            <a:endParaRPr lang="en-US" dirty="0">
              <a:solidFill>
                <a:srgbClr val="C00000"/>
              </a:solidFill>
            </a:endParaRPr>
          </a:p>
        </p:txBody>
      </p:sp>
      <p:sp>
        <p:nvSpPr>
          <p:cNvPr id="12" name="Down Arrow 11"/>
          <p:cNvSpPr/>
          <p:nvPr/>
        </p:nvSpPr>
        <p:spPr>
          <a:xfrm>
            <a:off x="4343400" y="14478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Down Arrow 12"/>
          <p:cNvSpPr/>
          <p:nvPr/>
        </p:nvSpPr>
        <p:spPr>
          <a:xfrm>
            <a:off x="4343400" y="21336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152400" y="2983468"/>
            <a:ext cx="2514600" cy="369332"/>
          </a:xfrm>
          <a:prstGeom prst="rect">
            <a:avLst/>
          </a:prstGeom>
          <a:noFill/>
        </p:spPr>
        <p:txBody>
          <a:bodyPr wrap="square" rtlCol="0">
            <a:spAutoFit/>
          </a:bodyPr>
          <a:lstStyle/>
          <a:p>
            <a:r>
              <a:rPr lang="en-US" dirty="0" smtClean="0">
                <a:solidFill>
                  <a:srgbClr val="C00000"/>
                </a:solidFill>
              </a:rPr>
              <a:t>Micro/</a:t>
            </a:r>
            <a:r>
              <a:rPr lang="en-US" dirty="0" err="1" smtClean="0">
                <a:solidFill>
                  <a:srgbClr val="C00000"/>
                </a:solidFill>
              </a:rPr>
              <a:t>Nano</a:t>
            </a:r>
            <a:r>
              <a:rPr lang="en-US" dirty="0" smtClean="0">
                <a:solidFill>
                  <a:srgbClr val="C00000"/>
                </a:solidFill>
              </a:rPr>
              <a:t> Mechanics</a:t>
            </a:r>
            <a:endParaRPr lang="en-US" dirty="0">
              <a:solidFill>
                <a:srgbClr val="C00000"/>
              </a:solidFill>
            </a:endParaRPr>
          </a:p>
        </p:txBody>
      </p:sp>
      <p:sp>
        <p:nvSpPr>
          <p:cNvPr id="15" name="TextBox 14"/>
          <p:cNvSpPr txBox="1"/>
          <p:nvPr/>
        </p:nvSpPr>
        <p:spPr>
          <a:xfrm>
            <a:off x="3200400" y="2971800"/>
            <a:ext cx="2514600" cy="369332"/>
          </a:xfrm>
          <a:prstGeom prst="rect">
            <a:avLst/>
          </a:prstGeom>
          <a:noFill/>
        </p:spPr>
        <p:txBody>
          <a:bodyPr wrap="square" rtlCol="0">
            <a:spAutoFit/>
          </a:bodyPr>
          <a:lstStyle/>
          <a:p>
            <a:r>
              <a:rPr lang="en-US" dirty="0" smtClean="0">
                <a:solidFill>
                  <a:srgbClr val="C00000"/>
                </a:solidFill>
              </a:rPr>
              <a:t>Continuum Mechanics</a:t>
            </a:r>
            <a:endParaRPr lang="en-US" dirty="0">
              <a:solidFill>
                <a:srgbClr val="C00000"/>
              </a:solidFill>
            </a:endParaRPr>
          </a:p>
        </p:txBody>
      </p:sp>
      <p:sp>
        <p:nvSpPr>
          <p:cNvPr id="16" name="TextBox 15"/>
          <p:cNvSpPr txBox="1"/>
          <p:nvPr/>
        </p:nvSpPr>
        <p:spPr>
          <a:xfrm>
            <a:off x="7162800" y="2971800"/>
            <a:ext cx="990600" cy="369332"/>
          </a:xfrm>
          <a:prstGeom prst="rect">
            <a:avLst/>
          </a:prstGeom>
          <a:noFill/>
        </p:spPr>
        <p:txBody>
          <a:bodyPr wrap="square" rtlCol="0">
            <a:spAutoFit/>
          </a:bodyPr>
          <a:lstStyle/>
          <a:p>
            <a:r>
              <a:rPr lang="en-US" dirty="0" smtClean="0">
                <a:solidFill>
                  <a:srgbClr val="C00000"/>
                </a:solidFill>
              </a:rPr>
              <a:t>System</a:t>
            </a:r>
            <a:endParaRPr lang="en-US" dirty="0">
              <a:solidFill>
                <a:srgbClr val="C00000"/>
              </a:solidFill>
            </a:endParaRPr>
          </a:p>
        </p:txBody>
      </p:sp>
      <p:cxnSp>
        <p:nvCxnSpPr>
          <p:cNvPr id="17" name="Straight Connector 16"/>
          <p:cNvCxnSpPr/>
          <p:nvPr/>
        </p:nvCxnSpPr>
        <p:spPr>
          <a:xfrm>
            <a:off x="1371600" y="2590800"/>
            <a:ext cx="6309360" cy="0"/>
          </a:xfrm>
          <a:prstGeom prst="line">
            <a:avLst/>
          </a:prstGeom>
          <a:ln w="41275"/>
        </p:spPr>
        <p:style>
          <a:lnRef idx="1">
            <a:schemeClr val="accent1"/>
          </a:lnRef>
          <a:fillRef idx="0">
            <a:schemeClr val="accent1"/>
          </a:fillRef>
          <a:effectRef idx="0">
            <a:schemeClr val="accent1"/>
          </a:effectRef>
          <a:fontRef idx="minor">
            <a:schemeClr val="tx1"/>
          </a:fontRef>
        </p:style>
      </p:cxnSp>
      <p:sp>
        <p:nvSpPr>
          <p:cNvPr id="18" name="Down Arrow 17"/>
          <p:cNvSpPr/>
          <p:nvPr/>
        </p:nvSpPr>
        <p:spPr>
          <a:xfrm>
            <a:off x="1143000" y="143984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Down Arrow 18"/>
          <p:cNvSpPr/>
          <p:nvPr/>
        </p:nvSpPr>
        <p:spPr>
          <a:xfrm>
            <a:off x="7405048" y="143984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Down Arrow 19"/>
          <p:cNvSpPr/>
          <p:nvPr/>
        </p:nvSpPr>
        <p:spPr>
          <a:xfrm>
            <a:off x="4343400" y="25908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own Arrow 20"/>
          <p:cNvSpPr/>
          <p:nvPr/>
        </p:nvSpPr>
        <p:spPr>
          <a:xfrm>
            <a:off x="1295400" y="25908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Down Arrow 21"/>
          <p:cNvSpPr/>
          <p:nvPr/>
        </p:nvSpPr>
        <p:spPr>
          <a:xfrm>
            <a:off x="7620000" y="2590800"/>
            <a:ext cx="762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p:cNvCxnSpPr/>
          <p:nvPr/>
        </p:nvCxnSpPr>
        <p:spPr>
          <a:xfrm>
            <a:off x="1463040" y="3810000"/>
            <a:ext cx="6309360" cy="0"/>
          </a:xfrm>
          <a:prstGeom prst="line">
            <a:avLst/>
          </a:prstGeom>
          <a:ln w="41275"/>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7010400" y="4114800"/>
            <a:ext cx="1447800" cy="369332"/>
          </a:xfrm>
          <a:prstGeom prst="rect">
            <a:avLst/>
          </a:prstGeom>
          <a:noFill/>
        </p:spPr>
        <p:txBody>
          <a:bodyPr wrap="square" rtlCol="0">
            <a:spAutoFit/>
          </a:bodyPr>
          <a:lstStyle/>
          <a:p>
            <a:r>
              <a:rPr lang="en-US" dirty="0" smtClean="0">
                <a:solidFill>
                  <a:srgbClr val="C00000"/>
                </a:solidFill>
              </a:rPr>
              <a:t>Multiphysics</a:t>
            </a:r>
            <a:endParaRPr lang="en-US" dirty="0">
              <a:solidFill>
                <a:srgbClr val="C00000"/>
              </a:solidFill>
            </a:endParaRPr>
          </a:p>
        </p:txBody>
      </p:sp>
      <p:sp>
        <p:nvSpPr>
          <p:cNvPr id="25" name="TextBox 24"/>
          <p:cNvSpPr txBox="1"/>
          <p:nvPr/>
        </p:nvSpPr>
        <p:spPr>
          <a:xfrm>
            <a:off x="4114800" y="4114800"/>
            <a:ext cx="762000" cy="369332"/>
          </a:xfrm>
          <a:prstGeom prst="rect">
            <a:avLst/>
          </a:prstGeom>
          <a:noFill/>
        </p:spPr>
        <p:txBody>
          <a:bodyPr wrap="square" rtlCol="0">
            <a:spAutoFit/>
          </a:bodyPr>
          <a:lstStyle/>
          <a:p>
            <a:r>
              <a:rPr lang="en-US" dirty="0" smtClean="0">
                <a:solidFill>
                  <a:srgbClr val="C00000"/>
                </a:solidFill>
              </a:rPr>
              <a:t>Fluid</a:t>
            </a:r>
            <a:endParaRPr lang="en-US" dirty="0">
              <a:solidFill>
                <a:srgbClr val="C00000"/>
              </a:solidFill>
            </a:endParaRPr>
          </a:p>
        </p:txBody>
      </p:sp>
      <p:sp>
        <p:nvSpPr>
          <p:cNvPr id="26" name="TextBox 25"/>
          <p:cNvSpPr txBox="1"/>
          <p:nvPr/>
        </p:nvSpPr>
        <p:spPr>
          <a:xfrm>
            <a:off x="1219200" y="4191000"/>
            <a:ext cx="838200" cy="369332"/>
          </a:xfrm>
          <a:prstGeom prst="rect">
            <a:avLst/>
          </a:prstGeom>
          <a:noFill/>
        </p:spPr>
        <p:txBody>
          <a:bodyPr wrap="square" rtlCol="0">
            <a:spAutoFit/>
          </a:bodyPr>
          <a:lstStyle/>
          <a:p>
            <a:r>
              <a:rPr lang="en-US" dirty="0" smtClean="0">
                <a:solidFill>
                  <a:srgbClr val="C00000"/>
                </a:solidFill>
              </a:rPr>
              <a:t>Solid</a:t>
            </a:r>
            <a:endParaRPr lang="en-US" dirty="0">
              <a:solidFill>
                <a:srgbClr val="C00000"/>
              </a:solidFill>
            </a:endParaRPr>
          </a:p>
        </p:txBody>
      </p:sp>
      <p:sp>
        <p:nvSpPr>
          <p:cNvPr id="27" name="Down Arrow 26"/>
          <p:cNvSpPr/>
          <p:nvPr/>
        </p:nvSpPr>
        <p:spPr>
          <a:xfrm>
            <a:off x="4343400" y="328456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Down Arrow 28"/>
          <p:cNvSpPr/>
          <p:nvPr/>
        </p:nvSpPr>
        <p:spPr>
          <a:xfrm>
            <a:off x="7696200" y="38100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Down Arrow 29"/>
          <p:cNvSpPr/>
          <p:nvPr/>
        </p:nvSpPr>
        <p:spPr>
          <a:xfrm>
            <a:off x="4343400" y="3769056"/>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Down Arrow 30"/>
          <p:cNvSpPr/>
          <p:nvPr/>
        </p:nvSpPr>
        <p:spPr>
          <a:xfrm>
            <a:off x="1447800" y="3810000"/>
            <a:ext cx="1524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0" y="4953000"/>
            <a:ext cx="8915400" cy="1477328"/>
          </a:xfrm>
          <a:prstGeom prst="rect">
            <a:avLst/>
          </a:prstGeom>
          <a:noFill/>
        </p:spPr>
        <p:txBody>
          <a:bodyPr wrap="square" rtlCol="0">
            <a:spAutoFit/>
          </a:bodyPr>
          <a:lstStyle/>
          <a:p>
            <a:pPr algn="just">
              <a:buFont typeface="Wingdings" pitchFamily="2" charset="2"/>
              <a:buChar char="§"/>
            </a:pPr>
            <a:r>
              <a:rPr lang="en-US" dirty="0" smtClean="0">
                <a:solidFill>
                  <a:srgbClr val="FF0066"/>
                </a:solidFill>
              </a:rPr>
              <a:t>Computational Mechanist: Person having problem (</a:t>
            </a:r>
            <a:r>
              <a:rPr lang="en-US" dirty="0" err="1" smtClean="0">
                <a:solidFill>
                  <a:srgbClr val="FF0066"/>
                </a:solidFill>
              </a:rPr>
              <a:t>e</a:t>
            </a:r>
            <a:r>
              <a:rPr lang="en-US" dirty="0" err="1" smtClean="0">
                <a:solidFill>
                  <a:srgbClr val="FF0066"/>
                </a:solidFill>
              </a:rPr>
              <a:t>ngg</a:t>
            </a:r>
            <a:r>
              <a:rPr lang="en-US" dirty="0" smtClean="0">
                <a:solidFill>
                  <a:srgbClr val="FF0066"/>
                </a:solidFill>
              </a:rPr>
              <a:t>. problem/ design complex prob.) searching for the solution </a:t>
            </a:r>
          </a:p>
          <a:p>
            <a:pPr algn="just">
              <a:buFont typeface="Wingdings" pitchFamily="2" charset="2"/>
              <a:buChar char="§"/>
            </a:pPr>
            <a:r>
              <a:rPr lang="en-US" dirty="0" smtClean="0">
                <a:solidFill>
                  <a:srgbClr val="0070C0"/>
                </a:solidFill>
              </a:rPr>
              <a:t>Applied </a:t>
            </a:r>
            <a:r>
              <a:rPr lang="en-US" dirty="0" smtClean="0">
                <a:solidFill>
                  <a:srgbClr val="0070C0"/>
                </a:solidFill>
              </a:rPr>
              <a:t>Mechanist: Person having solution </a:t>
            </a:r>
            <a:r>
              <a:rPr lang="en-US" dirty="0" smtClean="0">
                <a:solidFill>
                  <a:srgbClr val="0070C0"/>
                </a:solidFill>
              </a:rPr>
              <a:t>searching </a:t>
            </a:r>
            <a:r>
              <a:rPr lang="en-US" dirty="0" smtClean="0">
                <a:solidFill>
                  <a:srgbClr val="0070C0"/>
                </a:solidFill>
              </a:rPr>
              <a:t>for the </a:t>
            </a:r>
            <a:r>
              <a:rPr lang="en-US" dirty="0" smtClean="0">
                <a:solidFill>
                  <a:srgbClr val="0070C0"/>
                </a:solidFill>
              </a:rPr>
              <a:t>problem</a:t>
            </a:r>
          </a:p>
          <a:p>
            <a:pPr algn="just">
              <a:buFont typeface="Wingdings" pitchFamily="2" charset="2"/>
              <a:buChar char="§"/>
            </a:pPr>
            <a:r>
              <a:rPr lang="en-US" dirty="0" smtClean="0">
                <a:solidFill>
                  <a:srgbClr val="002060"/>
                </a:solidFill>
              </a:rPr>
              <a:t>Theoretical </a:t>
            </a:r>
            <a:r>
              <a:rPr lang="en-US" dirty="0" smtClean="0">
                <a:solidFill>
                  <a:srgbClr val="002060"/>
                </a:solidFill>
              </a:rPr>
              <a:t>Mechanist: Person </a:t>
            </a:r>
            <a:r>
              <a:rPr lang="en-US" dirty="0" smtClean="0">
                <a:solidFill>
                  <a:srgbClr val="002060"/>
                </a:solidFill>
              </a:rPr>
              <a:t>who will show the existence of solution and the problem</a:t>
            </a:r>
            <a:endParaRPr lang="en-US" dirty="0">
              <a:solidFill>
                <a:srgbClr val="00206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9144000" cy="66226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ctr" defTabSz="914400" rtl="0" eaLnBrk="1" fontAlgn="base" latinLnBrk="0" hangingPunct="1">
              <a:lnSpc>
                <a:spcPct val="100000"/>
              </a:lnSpc>
              <a:spcBef>
                <a:spcPct val="0"/>
              </a:spcBef>
              <a:spcAft>
                <a:spcPct val="0"/>
              </a:spcAft>
              <a:buClrTx/>
              <a:buSzTx/>
              <a:tabLst/>
            </a:pPr>
            <a:r>
              <a:rPr kumimoji="0" lang="en-US" sz="1600" b="1" i="0"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Courses of Studies</a:t>
            </a:r>
          </a:p>
          <a:p>
            <a:pPr marL="342900" marR="0" lvl="0" indent="-342900" algn="just" defTabSz="914400" rtl="0" eaLnBrk="1" fontAlgn="base" latinLnBrk="0" hangingPunct="1">
              <a:lnSpc>
                <a:spcPct val="100000"/>
              </a:lnSpc>
              <a:spcBef>
                <a:spcPct val="0"/>
              </a:spcBef>
              <a:spcAft>
                <a:spcPct val="0"/>
              </a:spcAft>
              <a:buClrTx/>
              <a:buSzTx/>
              <a:buFontTx/>
              <a:buAutoNum type="arabicPeriod"/>
              <a:tabLst/>
            </a:pPr>
            <a:r>
              <a:rPr kumimoji="0" lang="en-US"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Simple Mechanism: </a:t>
            </a: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Classification of links and pairs, kinematics chains, degrees of freedom, </a:t>
            </a:r>
            <a:r>
              <a:rPr kumimoji="0" lang="en-US"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Grashof</a:t>
            </a:r>
            <a:r>
              <a:rPr kumimoji="0" lang="en-US" sz="1600" b="0" i="0" u="none" strike="noStrike" cap="none" normalizeH="0" baseline="0" dirty="0" err="1" smtClean="0">
                <a:ln>
                  <a:noFill/>
                </a:ln>
                <a:solidFill>
                  <a:schemeClr val="tx1"/>
                </a:solidFill>
                <a:effectLst/>
                <a:latin typeface="Calibri"/>
                <a:ea typeface="Calibri" pitchFamily="34" charset="0"/>
                <a:cs typeface="Times New Roman" pitchFamily="18" charset="0"/>
              </a:rPr>
              <a:t>’</a:t>
            </a:r>
            <a:r>
              <a:rPr kumimoji="0" lang="en-US"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a:t>
            </a: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law, </a:t>
            </a:r>
            <a:r>
              <a:rPr kumimoji="0" lang="en-US"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Kutzbach</a:t>
            </a: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criterion, </a:t>
            </a:r>
            <a:r>
              <a:rPr kumimoji="0" lang="en-US"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Grubler</a:t>
            </a:r>
            <a:r>
              <a:rPr kumimoji="0" lang="en-US" sz="1600" b="0" i="0" u="none" strike="noStrike" cap="none" normalizeH="0" baseline="0" dirty="0" err="1" smtClean="0">
                <a:ln>
                  <a:noFill/>
                </a:ln>
                <a:solidFill>
                  <a:schemeClr val="tx1"/>
                </a:solidFill>
                <a:effectLst/>
                <a:latin typeface="Calibri"/>
                <a:ea typeface="Calibri" pitchFamily="34" charset="0"/>
                <a:cs typeface="Times New Roman" pitchFamily="18" charset="0"/>
              </a:rPr>
              <a:t>’</a:t>
            </a:r>
            <a:r>
              <a:rPr kumimoji="0" lang="en-US"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a:t>
            </a: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criterion for plane mechanism. Four bar mechanism and its inversions. Single slider crank chain and its inversions. Double slider crank chain and its inversion.</a:t>
            </a:r>
          </a:p>
          <a:p>
            <a:pPr marL="228600" marR="0" lvl="0" indent="-228600" algn="just" defTabSz="914400" rtl="0" eaLnBrk="1" fontAlgn="base" latinLnBrk="0" hangingPunct="1">
              <a:lnSpc>
                <a:spcPct val="100000"/>
              </a:lnSpc>
              <a:spcBef>
                <a:spcPct val="0"/>
              </a:spcBef>
              <a:spcAft>
                <a:spcPct val="0"/>
              </a:spcAft>
              <a:buClrTx/>
              <a:buSzTx/>
              <a:tabLst/>
            </a:pPr>
            <a:endParaRPr kumimoji="0" lang="en-US" sz="105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Velocity in Mechanism: </a:t>
            </a: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Velocity of a point on a link by instantaneous center method, Numbers and types of instantaneous centers in a mechanism. Location of </a:t>
            </a:r>
            <a:r>
              <a:rPr kumimoji="0" lang="en-US"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instaneaous</a:t>
            </a: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centers. Kennedy</a:t>
            </a:r>
            <a:r>
              <a:rPr kumimoji="0" lang="en-US"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theorem, Velocity of a point in a link by relative velocity methods. Velocities of four-bar and slider crank mechanism.</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Acceleration in Mechanism: </a:t>
            </a: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Acceleration of point on a link, Acceleration diagram of a link, Acceleration in the slider crank and four bar mechanism .Klein</a:t>
            </a:r>
            <a:r>
              <a:rPr kumimoji="0" lang="en-US"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construction, Analytical method of finding acceleration of a piston and connecting rod, </a:t>
            </a:r>
            <a:r>
              <a:rPr kumimoji="0" lang="en-US"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Coriolis</a:t>
            </a:r>
            <a:r>
              <a:rPr kumimoji="0" lang="en-US"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components of acceleration.</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Kinetics: </a:t>
            </a: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Equivalent dynamical system to replace a rigid body, two mass systems, Hook</a:t>
            </a:r>
            <a:r>
              <a:rPr kumimoji="0" lang="en-US" sz="1600" b="0" i="0" u="none" strike="noStrike" cap="none" normalizeH="0" baseline="0" dirty="0" smtClean="0">
                <a:ln>
                  <a:noFill/>
                </a:ln>
                <a:solidFill>
                  <a:schemeClr val="tx1"/>
                </a:solidFill>
                <a:effectLst/>
                <a:latin typeface="Calibri"/>
                <a:ea typeface="Calibri" pitchFamily="34" charset="0"/>
                <a:cs typeface="Times New Roman" pitchFamily="18" charset="0"/>
              </a:rPr>
              <a:t>’</a:t>
            </a: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 joint, Davis and Ackerman Steering gears. Compound pendulum, Bifilar and Trifler suspension</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5. Friction: </a:t>
            </a: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Friction of a square threaded screw and V-threads, Friction of journal, pivot and collar bearings, single plate, </a:t>
            </a:r>
            <a:r>
              <a:rPr kumimoji="0" lang="en-US"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multiplate</a:t>
            </a: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and conical clutches (Centrifugal clutch).</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6. Belt and Rope Drive: </a:t>
            </a: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Velocity ratio, Effect of belt thickness and slip on velocity ratio, Length of belt, Ratio of driving tensions, Power transmitted by belt ,Centrifugal tension .Maximum power transmitted by belts, Creep and initial tension, V-belt. Ratio of tensions in rope drive.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7. Brakes and Dynamometer: </a:t>
            </a: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Block brakes, Band Brakes, Band and Block Brakes, Absorption and Transmission Dynamometers, Pony Brakes, Rope Brake, Belt Transmission and </a:t>
            </a:r>
            <a:r>
              <a:rPr kumimoji="0" lang="en-US" sz="16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torsional</a:t>
            </a: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Dynamometer.</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05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8. Kinematics of Cam</a:t>
            </a:r>
            <a:r>
              <a:rPr kumimoji="0" lang="en-US"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Types of cams and followers, Displacement velocity and acceleration-time curves for uniform velocity, uniform acceleration, simple harmonic motion and cycloid motion, Graphical construction of cam profiles for different types of followers, Cams with specified contours.</a:t>
            </a:r>
            <a:endParaRPr kumimoji="0" lang="en-US" sz="2400" b="0"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438835"/>
            <a:ext cx="9144000" cy="41857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Text Book:</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Theory of Machines by S. S. </a:t>
            </a:r>
            <a:r>
              <a:rPr kumimoji="0" lang="en-US" sz="16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Ratan</a:t>
            </a:r>
            <a:r>
              <a:rPr kumimoji="0" lang="en-US"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TMH</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Reference Book:</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Theory of Machines by </a:t>
            </a:r>
            <a:r>
              <a:rPr kumimoji="0" lang="en-US" sz="16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Shigley</a:t>
            </a:r>
            <a:r>
              <a:rPr kumimoji="0" lang="en-US"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J, TMH</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Machines and Mechanisms: Applied Kinematics Analysis by David H </a:t>
            </a:r>
            <a:r>
              <a:rPr kumimoji="0" lang="en-US" sz="16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Myszka</a:t>
            </a:r>
            <a:r>
              <a:rPr kumimoji="0" lang="en-US"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PHI</a:t>
            </a:r>
            <a:endParaRPr kumimoji="0" lang="en-US" sz="16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Theory of Mechanism and machines by Sharma &amp; </a:t>
            </a:r>
            <a:r>
              <a:rPr kumimoji="0" lang="en-US" sz="1600" b="0" i="1"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Purohit</a:t>
            </a:r>
            <a:r>
              <a:rPr kumimoji="0" lang="en-US"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PHI</a:t>
            </a:r>
          </a:p>
          <a:p>
            <a:pPr marL="0" marR="0" lvl="0" indent="0" algn="just" defTabSz="914400" rtl="0" eaLnBrk="0" fontAlgn="base" latinLnBrk="0" hangingPunct="0">
              <a:lnSpc>
                <a:spcPct val="100000"/>
              </a:lnSpc>
              <a:spcBef>
                <a:spcPct val="0"/>
              </a:spcBef>
              <a:spcAft>
                <a:spcPct val="0"/>
              </a:spcAft>
              <a:buClrTx/>
              <a:buSzTx/>
              <a:buFontTx/>
              <a:buNone/>
              <a:tabLst/>
            </a:pPr>
            <a:r>
              <a:rPr lang="en-US" sz="1600" i="1" dirty="0" smtClean="0">
                <a:latin typeface="Times New Roman" pitchFamily="18" charset="0"/>
                <a:ea typeface="Calibri" pitchFamily="34" charset="0"/>
                <a:cs typeface="Times New Roman" pitchFamily="18" charset="0"/>
              </a:rPr>
              <a:t>4. Theory of Machines by Thomas Bevan</a:t>
            </a:r>
          </a:p>
          <a:p>
            <a:pPr marL="0" marR="0" lvl="0" indent="0" algn="just" defTabSz="914400" rtl="0" eaLnBrk="0" fontAlgn="base" latinLnBrk="0" hangingPunct="0">
              <a:lnSpc>
                <a:spcPct val="100000"/>
              </a:lnSpc>
              <a:spcBef>
                <a:spcPct val="0"/>
              </a:spcBef>
              <a:spcAft>
                <a:spcPct val="0"/>
              </a:spcAft>
              <a:buClrTx/>
              <a:buSzTx/>
              <a:buFontTx/>
              <a:buNone/>
              <a:tabLst/>
            </a:pPr>
            <a:r>
              <a:rPr lang="en-US" sz="1600" i="1" dirty="0" smtClean="0">
                <a:latin typeface="Times New Roman" pitchFamily="18" charset="0"/>
                <a:ea typeface="Calibri" pitchFamily="34" charset="0"/>
                <a:cs typeface="Times New Roman" pitchFamily="18" charset="0"/>
              </a:rPr>
              <a:t>5. </a:t>
            </a:r>
            <a:endParaRPr kumimoji="0" lang="en-US"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sz="1600" i="1" dirty="0" smtClean="0">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1" u="sng"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Some more references</a:t>
            </a: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lang="en-US" i="1" dirty="0" smtClean="0">
                <a:latin typeface="Times New Roman" pitchFamily="18" charset="0"/>
                <a:ea typeface="Calibri" pitchFamily="34" charset="0"/>
                <a:cs typeface="Times New Roman" pitchFamily="18" charset="0"/>
              </a:rPr>
              <a:t>NPTEL Lecture Notes</a:t>
            </a: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lang="en-US" i="1" dirty="0" smtClean="0">
                <a:latin typeface="Times New Roman" pitchFamily="18" charset="0"/>
                <a:ea typeface="Calibri" pitchFamily="34" charset="0"/>
                <a:cs typeface="Times New Roman" pitchFamily="18" charset="0"/>
              </a:rPr>
              <a:t>Carnegie Mellon University Lecture Notes</a:t>
            </a: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lang="en-US" i="1" dirty="0" smtClean="0">
                <a:latin typeface="Times New Roman" pitchFamily="18" charset="0"/>
                <a:ea typeface="Calibri" pitchFamily="34" charset="0"/>
                <a:cs typeface="Times New Roman" pitchFamily="18" charset="0"/>
              </a:rPr>
              <a:t>MIT Lecture Notes</a:t>
            </a: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lang="en-US" i="1" dirty="0" smtClean="0">
                <a:latin typeface="Times New Roman" pitchFamily="18" charset="0"/>
                <a:ea typeface="Calibri" pitchFamily="34" charset="0"/>
                <a:cs typeface="Times New Roman" pitchFamily="18" charset="0"/>
              </a:rPr>
              <a:t>Springer Lecture Notes  on Dynamic System</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0" y="228600"/>
            <a:ext cx="1524000" cy="369332"/>
          </a:xfrm>
          <a:prstGeom prst="rect">
            <a:avLst/>
          </a:prstGeom>
          <a:noFill/>
        </p:spPr>
        <p:txBody>
          <a:bodyPr wrap="square" rtlCol="0">
            <a:spAutoFit/>
          </a:bodyPr>
          <a:lstStyle/>
          <a:p>
            <a:pPr lvl="0"/>
            <a:r>
              <a:rPr lang="en-US" b="1" u="sng" dirty="0" smtClean="0">
                <a:latin typeface="Times New Roman" pitchFamily="18" charset="0"/>
                <a:ea typeface="Calibri" pitchFamily="34" charset="0"/>
                <a:cs typeface="Times New Roman" pitchFamily="18" charset="0"/>
              </a:rPr>
              <a:t>Lesson </a:t>
            </a:r>
            <a:r>
              <a:rPr lang="en-US" b="1" u="sng" dirty="0" smtClean="0">
                <a:latin typeface="Times New Roman" pitchFamily="18" charset="0"/>
                <a:ea typeface="Calibri" pitchFamily="34" charset="0"/>
                <a:cs typeface="Times New Roman" pitchFamily="18" charset="0"/>
              </a:rPr>
              <a:t>Plan</a:t>
            </a:r>
            <a:endParaRPr lang="en-US" b="1" u="sng" dirty="0" smtClean="0">
              <a:latin typeface="Times New Roman" pitchFamily="18" charset="0"/>
              <a:ea typeface="Calibri" pitchFamily="34" charset="0"/>
              <a:cs typeface="Times New Roman" pitchFamily="18" charset="0"/>
            </a:endParaRPr>
          </a:p>
        </p:txBody>
      </p:sp>
      <p:graphicFrame>
        <p:nvGraphicFramePr>
          <p:cNvPr id="6" name="Table 5"/>
          <p:cNvGraphicFramePr>
            <a:graphicFrameLocks noGrp="1"/>
          </p:cNvGraphicFramePr>
          <p:nvPr/>
        </p:nvGraphicFramePr>
        <p:xfrm>
          <a:off x="228600" y="609601"/>
          <a:ext cx="8686800" cy="5943599"/>
        </p:xfrm>
        <a:graphic>
          <a:graphicData uri="http://schemas.openxmlformats.org/drawingml/2006/table">
            <a:tbl>
              <a:tblPr/>
              <a:tblGrid>
                <a:gridCol w="2163117"/>
                <a:gridCol w="4120221"/>
                <a:gridCol w="1030055"/>
                <a:gridCol w="1373407"/>
              </a:tblGrid>
              <a:tr h="625642">
                <a:tc>
                  <a:txBody>
                    <a:bodyPr/>
                    <a:lstStyle/>
                    <a:p>
                      <a:pPr marL="0" marR="0">
                        <a:spcBef>
                          <a:spcPts val="0"/>
                        </a:spcBef>
                        <a:spcAft>
                          <a:spcPts val="0"/>
                        </a:spcAft>
                      </a:pPr>
                      <a:r>
                        <a:rPr lang="en-US" sz="1800">
                          <a:latin typeface="Times New Roman"/>
                          <a:ea typeface="Times New Roman"/>
                          <a:cs typeface="Times New Roman"/>
                        </a:rPr>
                        <a:t>Module No.&amp;Name</a:t>
                      </a:r>
                    </a:p>
                    <a:p>
                      <a:pPr marL="0" marR="0">
                        <a:spcBef>
                          <a:spcPts val="0"/>
                        </a:spcBef>
                        <a:spcAft>
                          <a:spcPts val="0"/>
                        </a:spcAft>
                      </a:pPr>
                      <a:r>
                        <a:rPr lang="en-US" sz="1800">
                          <a:latin typeface="Times New Roman"/>
                          <a:ea typeface="Times New Roman"/>
                          <a:cs typeface="Times New Roman"/>
                        </a:rPr>
                        <a:t>Section No.&amp;Name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Topics/Coverage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No of Lectures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Lecture  </a:t>
                      </a:r>
                    </a:p>
                    <a:p>
                      <a:pPr marL="0" marR="0">
                        <a:spcBef>
                          <a:spcPts val="0"/>
                        </a:spcBef>
                        <a:spcAft>
                          <a:spcPts val="0"/>
                        </a:spcAft>
                      </a:pPr>
                      <a:r>
                        <a:rPr lang="en-US" sz="1800">
                          <a:latin typeface="Times New Roman"/>
                          <a:ea typeface="Times New Roman"/>
                          <a:cs typeface="Times New Roman"/>
                        </a:rPr>
                        <a:t>Serial Nos.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5642">
                <a:tc>
                  <a:txBody>
                    <a:bodyPr/>
                    <a:lstStyle/>
                    <a:p>
                      <a:pPr marL="0" marR="0">
                        <a:spcBef>
                          <a:spcPts val="0"/>
                        </a:spcBef>
                        <a:spcAft>
                          <a:spcPts val="0"/>
                        </a:spcAft>
                      </a:pPr>
                      <a:r>
                        <a:rPr lang="en-US" sz="1800">
                          <a:latin typeface="Times New Roman"/>
                          <a:ea typeface="Times New Roman"/>
                          <a:cs typeface="Times New Roman"/>
                        </a:rPr>
                        <a:t>1.Introduction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Topics to be covered, their objectives and real world engineering applications.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5642">
                <a:tc>
                  <a:txBody>
                    <a:bodyPr/>
                    <a:lstStyle/>
                    <a:p>
                      <a:pPr marL="0" marR="0">
                        <a:spcBef>
                          <a:spcPts val="0"/>
                        </a:spcBef>
                        <a:spcAft>
                          <a:spcPts val="0"/>
                        </a:spcAft>
                      </a:pPr>
                      <a:r>
                        <a:rPr lang="en-US" sz="1800">
                          <a:latin typeface="Times New Roman"/>
                          <a:ea typeface="Times New Roman"/>
                          <a:cs typeface="Times New Roman"/>
                        </a:rPr>
                        <a:t>2. Frictions(Part-I)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 1.Friction of a square threaded screw and V-threads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4105">
                <a:tc>
                  <a:txBody>
                    <a:bodyPr/>
                    <a:lstStyle/>
                    <a:p>
                      <a:pPr marL="0" marR="0">
                        <a:spcBef>
                          <a:spcPts val="0"/>
                        </a:spcBef>
                        <a:spcAft>
                          <a:spcPts val="0"/>
                        </a:spcAft>
                      </a:pPr>
                      <a:r>
                        <a:rPr lang="en-US" sz="1800">
                          <a:latin typeface="Times New Roman"/>
                          <a:ea typeface="Times New Roman"/>
                          <a:cs typeface="Times New Roman"/>
                        </a:rPr>
                        <a:t>3. Simple Mechanism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1.Classification of links and pairs</a:t>
                      </a:r>
                    </a:p>
                    <a:p>
                      <a:pPr marL="0" marR="0">
                        <a:spcBef>
                          <a:spcPts val="0"/>
                        </a:spcBef>
                        <a:spcAft>
                          <a:spcPts val="0"/>
                        </a:spcAft>
                      </a:pPr>
                      <a:r>
                        <a:rPr lang="en-US" sz="1800">
                          <a:latin typeface="Times New Roman"/>
                          <a:ea typeface="Times New Roman"/>
                          <a:cs typeface="Times New Roman"/>
                        </a:rPr>
                        <a:t>2. Four-bar, slider crank and Double slider crank mechanism and their inversions, mobility simple mechanism </a:t>
                      </a:r>
                    </a:p>
                    <a:p>
                      <a:pPr marL="0" marR="0">
                        <a:spcBef>
                          <a:spcPts val="0"/>
                        </a:spcBef>
                        <a:spcAft>
                          <a:spcPts val="0"/>
                        </a:spcAft>
                      </a:pPr>
                      <a:r>
                        <a:rPr lang="en-US" sz="1800">
                          <a:latin typeface="Times New Roman"/>
                          <a:ea typeface="Times New Roman"/>
                          <a:cs typeface="Times New Roman"/>
                        </a:rPr>
                        <a:t>3.Problems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6-11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4105">
                <a:tc>
                  <a:txBody>
                    <a:bodyPr/>
                    <a:lstStyle/>
                    <a:p>
                      <a:pPr marL="0" marR="0">
                        <a:spcBef>
                          <a:spcPts val="0"/>
                        </a:spcBef>
                        <a:spcAft>
                          <a:spcPts val="0"/>
                        </a:spcAft>
                      </a:pPr>
                      <a:r>
                        <a:rPr lang="en-US" sz="1800">
                          <a:latin typeface="Times New Roman"/>
                          <a:ea typeface="Times New Roman"/>
                          <a:cs typeface="Times New Roman"/>
                        </a:rPr>
                        <a:t>4.Velocity Analysis of Mechanism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1.Instantaneous center, Kenndy’s theorems, 2.Relative velocity methods</a:t>
                      </a:r>
                    </a:p>
                    <a:p>
                      <a:pPr marL="0" marR="0">
                        <a:spcBef>
                          <a:spcPts val="0"/>
                        </a:spcBef>
                        <a:spcAft>
                          <a:spcPts val="0"/>
                        </a:spcAft>
                      </a:pPr>
                      <a:r>
                        <a:rPr lang="en-US" sz="1800">
                          <a:latin typeface="Times New Roman"/>
                          <a:ea typeface="Times New Roman"/>
                          <a:cs typeface="Times New Roman"/>
                        </a:rPr>
                        <a:t>3. Velocity diagram of four-bar and slider crank mechanisms.</a:t>
                      </a:r>
                    </a:p>
                    <a:p>
                      <a:pPr marL="0" marR="0">
                        <a:spcBef>
                          <a:spcPts val="0"/>
                        </a:spcBef>
                        <a:spcAft>
                          <a:spcPts val="0"/>
                        </a:spcAft>
                      </a:pPr>
                      <a:r>
                        <a:rPr lang="en-US" sz="1800">
                          <a:latin typeface="Times New Roman"/>
                          <a:ea typeface="Times New Roman"/>
                          <a:cs typeface="Times New Roman"/>
                        </a:rPr>
                        <a:t>4.Problems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12-16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8463">
                <a:tc>
                  <a:txBody>
                    <a:bodyPr/>
                    <a:lstStyle/>
                    <a:p>
                      <a:pPr marL="0" marR="0">
                        <a:spcBef>
                          <a:spcPts val="0"/>
                        </a:spcBef>
                        <a:spcAft>
                          <a:spcPts val="0"/>
                        </a:spcAft>
                      </a:pPr>
                      <a:r>
                        <a:rPr lang="en-US" sz="1800">
                          <a:latin typeface="Times New Roman"/>
                          <a:ea typeface="Times New Roman"/>
                          <a:cs typeface="Times New Roman"/>
                        </a:rPr>
                        <a:t>5. Frictions(Part-II)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1Journal, pivot and collar bearings</a:t>
                      </a:r>
                    </a:p>
                    <a:p>
                      <a:pPr marL="0" marR="0">
                        <a:spcBef>
                          <a:spcPts val="0"/>
                        </a:spcBef>
                        <a:spcAft>
                          <a:spcPts val="0"/>
                        </a:spcAft>
                      </a:pPr>
                      <a:r>
                        <a:rPr lang="en-US" sz="1800">
                          <a:latin typeface="Times New Roman"/>
                          <a:ea typeface="Times New Roman"/>
                          <a:cs typeface="Times New Roman"/>
                        </a:rPr>
                        <a:t>2.Plate clutch and conical clutch</a:t>
                      </a:r>
                    </a:p>
                    <a:p>
                      <a:pPr marL="0" marR="0">
                        <a:spcBef>
                          <a:spcPts val="0"/>
                        </a:spcBef>
                        <a:spcAft>
                          <a:spcPts val="0"/>
                        </a:spcAft>
                      </a:pPr>
                      <a:r>
                        <a:rPr lang="en-US" sz="1800">
                          <a:latin typeface="Times New Roman"/>
                          <a:ea typeface="Times New Roman"/>
                          <a:cs typeface="Times New Roman"/>
                        </a:rPr>
                        <a:t>3 Problems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dirty="0">
                          <a:latin typeface="Times New Roman"/>
                          <a:ea typeface="Times New Roman"/>
                          <a:cs typeface="Times New Roman"/>
                        </a:rPr>
                        <a:t>17-21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28600" y="609600"/>
          <a:ext cx="8686800" cy="6096000"/>
        </p:xfrm>
        <a:graphic>
          <a:graphicData uri="http://schemas.openxmlformats.org/drawingml/2006/table">
            <a:tbl>
              <a:tblPr/>
              <a:tblGrid>
                <a:gridCol w="1752600"/>
                <a:gridCol w="5791200"/>
                <a:gridCol w="457200"/>
                <a:gridCol w="685800"/>
              </a:tblGrid>
              <a:tr h="870857">
                <a:tc>
                  <a:txBody>
                    <a:bodyPr/>
                    <a:lstStyle/>
                    <a:p>
                      <a:pPr marL="0" marR="0">
                        <a:spcBef>
                          <a:spcPts val="0"/>
                        </a:spcBef>
                        <a:spcAft>
                          <a:spcPts val="0"/>
                        </a:spcAft>
                      </a:pPr>
                      <a:r>
                        <a:rPr lang="en-US" sz="1800" dirty="0">
                          <a:latin typeface="Times New Roman"/>
                          <a:ea typeface="Times New Roman"/>
                          <a:cs typeface="Times New Roman"/>
                        </a:rPr>
                        <a:t>6.Brakes and Dynamometer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800">
                          <a:latin typeface="Times New Roman"/>
                          <a:ea typeface="Times New Roman"/>
                          <a:cs typeface="Times New Roman"/>
                        </a:rPr>
                        <a:t>1.Block and Band Brakes</a:t>
                      </a:r>
                    </a:p>
                    <a:p>
                      <a:pPr marL="0" marR="0" algn="just">
                        <a:spcBef>
                          <a:spcPts val="0"/>
                        </a:spcBef>
                        <a:spcAft>
                          <a:spcPts val="0"/>
                        </a:spcAft>
                      </a:pPr>
                      <a:r>
                        <a:rPr lang="en-US" sz="1800">
                          <a:latin typeface="Times New Roman"/>
                          <a:ea typeface="Times New Roman"/>
                          <a:cs typeface="Times New Roman"/>
                        </a:rPr>
                        <a:t>2.Absorption and Transmission Dynamometers</a:t>
                      </a:r>
                    </a:p>
                    <a:p>
                      <a:pPr marL="0" marR="0" algn="just">
                        <a:spcBef>
                          <a:spcPts val="0"/>
                        </a:spcBef>
                        <a:spcAft>
                          <a:spcPts val="0"/>
                        </a:spcAft>
                      </a:pPr>
                      <a:r>
                        <a:rPr lang="en-US" sz="1800">
                          <a:latin typeface="Times New Roman"/>
                          <a:ea typeface="Times New Roman"/>
                          <a:cs typeface="Times New Roman"/>
                        </a:rPr>
                        <a:t>3.Problems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dirty="0">
                          <a:latin typeface="Times New Roman"/>
                          <a:ea typeface="Times New Roman"/>
                          <a:cs typeface="Times New Roman"/>
                        </a:rPr>
                        <a:t>22-25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51429">
                <a:tc>
                  <a:txBody>
                    <a:bodyPr/>
                    <a:lstStyle/>
                    <a:p>
                      <a:pPr marL="0" marR="0">
                        <a:spcBef>
                          <a:spcPts val="0"/>
                        </a:spcBef>
                        <a:spcAft>
                          <a:spcPts val="0"/>
                        </a:spcAft>
                      </a:pPr>
                      <a:r>
                        <a:rPr lang="en-US" sz="1800">
                          <a:latin typeface="Times New Roman"/>
                          <a:ea typeface="Times New Roman"/>
                          <a:cs typeface="Times New Roman"/>
                        </a:rPr>
                        <a:t>7.Acceleration Analysis of Mechanism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dirty="0">
                          <a:latin typeface="Times New Roman"/>
                          <a:ea typeface="Times New Roman"/>
                          <a:cs typeface="Times New Roman"/>
                        </a:rPr>
                        <a:t>1.Accelerations of four-bar , slider crank mechanisms and acceleration diagram</a:t>
                      </a:r>
                    </a:p>
                    <a:p>
                      <a:pPr marL="0" marR="0">
                        <a:spcBef>
                          <a:spcPts val="0"/>
                        </a:spcBef>
                        <a:spcAft>
                          <a:spcPts val="0"/>
                        </a:spcAft>
                      </a:pPr>
                      <a:r>
                        <a:rPr lang="en-US" sz="1800" dirty="0">
                          <a:latin typeface="Times New Roman"/>
                          <a:ea typeface="Times New Roman"/>
                          <a:cs typeface="Times New Roman"/>
                        </a:rPr>
                        <a:t>2. Klein’s construction and </a:t>
                      </a:r>
                      <a:r>
                        <a:rPr lang="en-US" sz="1800" dirty="0" err="1">
                          <a:latin typeface="Times New Roman"/>
                          <a:ea typeface="Times New Roman"/>
                          <a:cs typeface="Times New Roman"/>
                        </a:rPr>
                        <a:t>Coriolis</a:t>
                      </a:r>
                      <a:r>
                        <a:rPr lang="en-US" sz="1800" dirty="0">
                          <a:latin typeface="Times New Roman"/>
                          <a:ea typeface="Times New Roman"/>
                          <a:cs typeface="Times New Roman"/>
                        </a:rPr>
                        <a:t>’ components of acceleration.</a:t>
                      </a:r>
                    </a:p>
                    <a:p>
                      <a:pPr marL="0" marR="0" algn="just">
                        <a:spcBef>
                          <a:spcPts val="0"/>
                        </a:spcBef>
                        <a:spcAft>
                          <a:spcPts val="0"/>
                        </a:spcAft>
                      </a:pPr>
                      <a:r>
                        <a:rPr lang="en-US" sz="1800" dirty="0">
                          <a:latin typeface="Times New Roman"/>
                          <a:ea typeface="Times New Roman"/>
                          <a:cs typeface="Times New Roman"/>
                        </a:rPr>
                        <a:t>3.Problems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26-29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70857">
                <a:tc>
                  <a:txBody>
                    <a:bodyPr/>
                    <a:lstStyle/>
                    <a:p>
                      <a:pPr marL="0" marR="0">
                        <a:spcBef>
                          <a:spcPts val="0"/>
                        </a:spcBef>
                        <a:spcAft>
                          <a:spcPts val="0"/>
                        </a:spcAft>
                      </a:pPr>
                      <a:r>
                        <a:rPr lang="en-US" sz="1800">
                          <a:latin typeface="Times New Roman"/>
                          <a:ea typeface="Times New Roman"/>
                          <a:cs typeface="Times New Roman"/>
                        </a:rPr>
                        <a:t>8.Lower Pairs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dirty="0">
                          <a:latin typeface="Times New Roman"/>
                          <a:ea typeface="Times New Roman"/>
                          <a:cs typeface="Times New Roman"/>
                        </a:rPr>
                        <a:t>1. Steering Mechanism and Ackermann Steering Mechanism</a:t>
                      </a:r>
                    </a:p>
                    <a:p>
                      <a:pPr marL="0" marR="0">
                        <a:spcBef>
                          <a:spcPts val="0"/>
                        </a:spcBef>
                        <a:spcAft>
                          <a:spcPts val="0"/>
                        </a:spcAft>
                      </a:pPr>
                      <a:r>
                        <a:rPr lang="en-US" sz="1800" dirty="0">
                          <a:latin typeface="Times New Roman"/>
                          <a:ea typeface="Times New Roman"/>
                          <a:cs typeface="Times New Roman"/>
                        </a:rPr>
                        <a:t>2.Hooke’s Joint: Single and Double</a:t>
                      </a:r>
                    </a:p>
                    <a:p>
                      <a:pPr marL="0" marR="0">
                        <a:spcBef>
                          <a:spcPts val="0"/>
                        </a:spcBef>
                        <a:spcAft>
                          <a:spcPts val="0"/>
                        </a:spcAft>
                      </a:pPr>
                      <a:r>
                        <a:rPr lang="en-US" sz="1800" dirty="0">
                          <a:latin typeface="Times New Roman"/>
                          <a:ea typeface="Times New Roman"/>
                          <a:cs typeface="Times New Roman"/>
                        </a:rPr>
                        <a:t>3.Problems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30-34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41714">
                <a:tc>
                  <a:txBody>
                    <a:bodyPr/>
                    <a:lstStyle/>
                    <a:p>
                      <a:pPr marL="0" marR="0">
                        <a:spcBef>
                          <a:spcPts val="0"/>
                        </a:spcBef>
                        <a:spcAft>
                          <a:spcPts val="0"/>
                        </a:spcAft>
                      </a:pPr>
                      <a:r>
                        <a:rPr lang="en-US" sz="1800">
                          <a:latin typeface="Times New Roman"/>
                          <a:ea typeface="Times New Roman"/>
                          <a:cs typeface="Times New Roman"/>
                        </a:rPr>
                        <a:t>9.Belt and Rope Drives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dirty="0">
                          <a:latin typeface="Times New Roman"/>
                          <a:ea typeface="Times New Roman"/>
                          <a:cs typeface="Times New Roman"/>
                        </a:rPr>
                        <a:t>1.Open and Cross belts their length and velocity ratio</a:t>
                      </a:r>
                    </a:p>
                    <a:p>
                      <a:pPr marL="0" marR="0">
                        <a:spcBef>
                          <a:spcPts val="0"/>
                        </a:spcBef>
                        <a:spcAft>
                          <a:spcPts val="0"/>
                        </a:spcAft>
                      </a:pPr>
                      <a:r>
                        <a:rPr lang="en-US" sz="1800" dirty="0">
                          <a:latin typeface="Times New Roman"/>
                          <a:ea typeface="Times New Roman"/>
                          <a:cs typeface="Times New Roman"/>
                        </a:rPr>
                        <a:t>2. Ratio of driving tensions, power transmitted by belt and centrifugal tension</a:t>
                      </a:r>
                    </a:p>
                    <a:p>
                      <a:pPr marL="0" marR="0">
                        <a:spcBef>
                          <a:spcPts val="0"/>
                        </a:spcBef>
                        <a:spcAft>
                          <a:spcPts val="0"/>
                        </a:spcAft>
                      </a:pPr>
                      <a:r>
                        <a:rPr lang="en-US" sz="1800" dirty="0">
                          <a:latin typeface="Times New Roman"/>
                          <a:ea typeface="Times New Roman"/>
                          <a:cs typeface="Times New Roman"/>
                        </a:rPr>
                        <a:t>3.Slip and creep in belt and initial tension</a:t>
                      </a:r>
                    </a:p>
                    <a:p>
                      <a:pPr marL="0" marR="0">
                        <a:spcBef>
                          <a:spcPts val="0"/>
                        </a:spcBef>
                        <a:spcAft>
                          <a:spcPts val="0"/>
                        </a:spcAft>
                      </a:pPr>
                      <a:r>
                        <a:rPr lang="en-US" sz="1800" dirty="0">
                          <a:latin typeface="Times New Roman"/>
                          <a:ea typeface="Times New Roman"/>
                          <a:cs typeface="Times New Roman"/>
                        </a:rPr>
                        <a:t>4.V-belt and ratio of tensions in rope drive </a:t>
                      </a:r>
                    </a:p>
                    <a:p>
                      <a:pPr marL="0" marR="0">
                        <a:spcBef>
                          <a:spcPts val="0"/>
                        </a:spcBef>
                        <a:spcAft>
                          <a:spcPts val="0"/>
                        </a:spcAft>
                      </a:pPr>
                      <a:r>
                        <a:rPr lang="en-US" sz="1800" dirty="0">
                          <a:latin typeface="Times New Roman"/>
                          <a:ea typeface="Times New Roman"/>
                          <a:cs typeface="Times New Roman"/>
                        </a:rPr>
                        <a:t>5..Problems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35-40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61143">
                <a:tc>
                  <a:txBody>
                    <a:bodyPr/>
                    <a:lstStyle/>
                    <a:p>
                      <a:pPr marL="0" marR="0">
                        <a:spcBef>
                          <a:spcPts val="0"/>
                        </a:spcBef>
                        <a:spcAft>
                          <a:spcPts val="0"/>
                        </a:spcAft>
                      </a:pPr>
                      <a:r>
                        <a:rPr lang="en-US" sz="1800">
                          <a:latin typeface="Times New Roman"/>
                          <a:ea typeface="Times New Roman"/>
                          <a:cs typeface="Times New Roman"/>
                        </a:rPr>
                        <a:t>10.Kinematics of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dirty="0">
                          <a:latin typeface="Times New Roman"/>
                          <a:ea typeface="Times New Roman"/>
                          <a:cs typeface="Times New Roman"/>
                        </a:rPr>
                        <a:t>1.Types of cams and followers</a:t>
                      </a:r>
                    </a:p>
                    <a:p>
                      <a:pPr marL="0" marR="0">
                        <a:spcBef>
                          <a:spcPts val="0"/>
                        </a:spcBef>
                        <a:spcAft>
                          <a:spcPts val="0"/>
                        </a:spcAft>
                      </a:pPr>
                      <a:r>
                        <a:rPr lang="en-US" sz="1800" dirty="0">
                          <a:latin typeface="Times New Roman"/>
                          <a:ea typeface="Times New Roman"/>
                          <a:cs typeface="Times New Roman"/>
                        </a:rPr>
                        <a:t>2. Displacement, velocity and acceleration –time curves.</a:t>
                      </a:r>
                    </a:p>
                    <a:p>
                      <a:pPr marL="0" marR="0">
                        <a:spcBef>
                          <a:spcPts val="0"/>
                        </a:spcBef>
                        <a:spcAft>
                          <a:spcPts val="0"/>
                        </a:spcAft>
                      </a:pPr>
                      <a:r>
                        <a:rPr lang="en-US" sz="1800" dirty="0">
                          <a:latin typeface="Times New Roman"/>
                          <a:ea typeface="Times New Roman"/>
                          <a:cs typeface="Times New Roman"/>
                        </a:rPr>
                        <a:t>3.Graphical construction of cam profiles</a:t>
                      </a:r>
                    </a:p>
                    <a:p>
                      <a:pPr marL="0" marR="0">
                        <a:spcBef>
                          <a:spcPts val="0"/>
                        </a:spcBef>
                        <a:spcAft>
                          <a:spcPts val="0"/>
                        </a:spcAft>
                      </a:pPr>
                      <a:r>
                        <a:rPr lang="en-US" sz="1800" dirty="0">
                          <a:latin typeface="Times New Roman"/>
                          <a:ea typeface="Times New Roman"/>
                          <a:cs typeface="Times New Roman"/>
                        </a:rPr>
                        <a:t>4. Problems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dirty="0">
                          <a:latin typeface="Times New Roman"/>
                          <a:ea typeface="Times New Roman"/>
                          <a:cs typeface="Times New Roman"/>
                        </a:rPr>
                        <a:t>41-46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TextBox 2"/>
          <p:cNvSpPr txBox="1"/>
          <p:nvPr/>
        </p:nvSpPr>
        <p:spPr>
          <a:xfrm>
            <a:off x="7772400" y="0"/>
            <a:ext cx="1219200" cy="338554"/>
          </a:xfrm>
          <a:prstGeom prst="rect">
            <a:avLst/>
          </a:prstGeom>
          <a:noFill/>
        </p:spPr>
        <p:txBody>
          <a:bodyPr wrap="square" rtlCol="0">
            <a:spAutoFit/>
          </a:bodyPr>
          <a:lstStyle/>
          <a:p>
            <a:r>
              <a:rPr lang="en-US" sz="1600" dirty="0" smtClean="0"/>
              <a:t>L.P. </a:t>
            </a:r>
            <a:r>
              <a:rPr lang="en-US" sz="1600" i="1" dirty="0" smtClean="0"/>
              <a:t>Contd.</a:t>
            </a:r>
            <a:endParaRPr lang="en-US" sz="1600" i="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71800" y="685800"/>
            <a:ext cx="2133600" cy="369332"/>
          </a:xfrm>
          <a:prstGeom prst="rect">
            <a:avLst/>
          </a:prstGeom>
          <a:noFill/>
        </p:spPr>
        <p:txBody>
          <a:bodyPr wrap="square" rtlCol="0">
            <a:spAutoFit/>
          </a:bodyPr>
          <a:lstStyle/>
          <a:p>
            <a:r>
              <a:rPr lang="en-US" dirty="0" smtClean="0"/>
              <a:t>Machine Dynamics</a:t>
            </a:r>
            <a:endParaRPr lang="en-US" dirty="0"/>
          </a:p>
        </p:txBody>
      </p:sp>
      <p:sp>
        <p:nvSpPr>
          <p:cNvPr id="3" name="Down Arrow 2"/>
          <p:cNvSpPr/>
          <p:nvPr/>
        </p:nvSpPr>
        <p:spPr>
          <a:xfrm>
            <a:off x="3810000" y="1143000"/>
            <a:ext cx="381000"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1905000" y="1828800"/>
            <a:ext cx="4114800" cy="369332"/>
          </a:xfrm>
          <a:prstGeom prst="rect">
            <a:avLst/>
          </a:prstGeom>
          <a:noFill/>
        </p:spPr>
        <p:txBody>
          <a:bodyPr wrap="square" rtlCol="0">
            <a:spAutoFit/>
          </a:bodyPr>
          <a:lstStyle/>
          <a:p>
            <a:r>
              <a:rPr lang="en-US" dirty="0" smtClean="0"/>
              <a:t>Kinematics and Dynamics of Machines</a:t>
            </a:r>
            <a:endParaRPr lang="en-US" dirty="0"/>
          </a:p>
        </p:txBody>
      </p:sp>
      <p:sp>
        <p:nvSpPr>
          <p:cNvPr id="5" name="TextBox 4"/>
          <p:cNvSpPr txBox="1"/>
          <p:nvPr/>
        </p:nvSpPr>
        <p:spPr>
          <a:xfrm>
            <a:off x="2057400" y="2743200"/>
            <a:ext cx="4114800" cy="369332"/>
          </a:xfrm>
          <a:prstGeom prst="rect">
            <a:avLst/>
          </a:prstGeom>
          <a:noFill/>
        </p:spPr>
        <p:txBody>
          <a:bodyPr wrap="square" rtlCol="0">
            <a:spAutoFit/>
          </a:bodyPr>
          <a:lstStyle/>
          <a:p>
            <a:r>
              <a:rPr lang="en-US" dirty="0" smtClean="0"/>
              <a:t>Kinetics and Kinematics of Machines</a:t>
            </a:r>
            <a:endParaRPr lang="en-US" dirty="0"/>
          </a:p>
        </p:txBody>
      </p:sp>
      <p:sp>
        <p:nvSpPr>
          <p:cNvPr id="6" name="Down Arrow 5"/>
          <p:cNvSpPr/>
          <p:nvPr/>
        </p:nvSpPr>
        <p:spPr>
          <a:xfrm>
            <a:off x="3810000" y="2209800"/>
            <a:ext cx="381000"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2895600" y="3733800"/>
            <a:ext cx="2286000" cy="369332"/>
          </a:xfrm>
          <a:prstGeom prst="rect">
            <a:avLst/>
          </a:prstGeom>
          <a:noFill/>
        </p:spPr>
        <p:txBody>
          <a:bodyPr wrap="square" rtlCol="0">
            <a:spAutoFit/>
          </a:bodyPr>
          <a:lstStyle/>
          <a:p>
            <a:r>
              <a:rPr lang="en-US" dirty="0" smtClean="0"/>
              <a:t>Theory of Machines</a:t>
            </a:r>
            <a:endParaRPr lang="en-US" dirty="0"/>
          </a:p>
        </p:txBody>
      </p:sp>
      <p:sp>
        <p:nvSpPr>
          <p:cNvPr id="8" name="Down Arrow 7"/>
          <p:cNvSpPr/>
          <p:nvPr/>
        </p:nvSpPr>
        <p:spPr>
          <a:xfrm>
            <a:off x="3733800" y="3124200"/>
            <a:ext cx="381000"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0" y="384721"/>
            <a:ext cx="91440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600" b="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Mechanism</a:t>
            </a:r>
            <a:r>
              <a:rPr kumimoji="0" lang="en-US" sz="1600" b="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the fundamental physical or chemical processes involved in or responsible for an action, reaction or other natural phenomenon.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Machine</a:t>
            </a:r>
            <a:r>
              <a:rPr kumimoji="0" lang="en-US" sz="1600" b="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an assemblage of parts that transmit forces, motion and energy in a predetermined manner.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Simple Machine</a:t>
            </a:r>
            <a:r>
              <a:rPr kumimoji="0" lang="en-US" sz="1600" b="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any of various elementary mechanisms having the elements of which all machines are composed.  Included in this category are the lever, wheel and axle, pulley, inclined plane, wedge and the screw.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600" b="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1600" b="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word </a:t>
            </a:r>
            <a:r>
              <a:rPr kumimoji="0" lang="en-US" sz="1600" b="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mechanism</a:t>
            </a:r>
            <a:r>
              <a:rPr kumimoji="0" lang="en-US" sz="1600" b="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has many meanings. In </a:t>
            </a:r>
            <a:r>
              <a:rPr kumimoji="0" lang="en-US" sz="1600" b="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kinematics</a:t>
            </a:r>
            <a:r>
              <a:rPr kumimoji="0" lang="en-US" sz="1600" b="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 mechanism is a means of transmitting, controlling, or constraining relative movement. Movements which are electrically, magnetically, pneumatically operated are excluded from the concept of mechanism. The central theme for mechanisms is rigid bodies connected together by joints.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400" b="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 </a:t>
            </a:r>
            <a:r>
              <a:rPr kumimoji="0" lang="en-US" sz="16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machine</a:t>
            </a:r>
            <a:r>
              <a:rPr kumimoji="0" lang="en-US"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is a combination of rigid or resistant bodies, formed and connected do that they move with definite relative motions and transmit force from the source of power to the resistance to be overcome. A machine has two functions: transmitting definite relative motion and transmitting force.  These functions require strength and rigidity to transmit the forces. </a:t>
            </a:r>
            <a:endParaRPr kumimoji="0" lang="en-US" sz="1600" b="0" i="1"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400" b="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term </a:t>
            </a:r>
            <a:r>
              <a:rPr kumimoji="0" lang="en-US" sz="16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mechanism</a:t>
            </a:r>
            <a:r>
              <a:rPr kumimoji="0" lang="en-US"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is applied to the combination of geometrical bodies which constitute a machine or part of a machine. A </a:t>
            </a:r>
            <a:r>
              <a:rPr kumimoji="0" lang="en-US" sz="16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mechanism</a:t>
            </a:r>
            <a:r>
              <a:rPr kumimoji="0" lang="en-US" sz="1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may therefore be defined as a combination of rigid or resistant bodies, formed and connected so that they move with definite relative motions with respect to one another.</a:t>
            </a:r>
            <a:r>
              <a:rPr kumimoji="0" lang="en-US" sz="1400" b="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en-US" sz="1400" b="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612845"/>
            <a:ext cx="8534400" cy="3416320"/>
          </a:xfrm>
          <a:prstGeom prst="rect">
            <a:avLst/>
          </a:prstGeom>
        </p:spPr>
        <p:txBody>
          <a:bodyPr wrap="square">
            <a:spAutoFit/>
          </a:bodyPr>
          <a:lstStyle/>
          <a:p>
            <a:pPr lvl="0" algn="just" eaLnBrk="0" fontAlgn="base" hangingPunct="0">
              <a:spcBef>
                <a:spcPct val="0"/>
              </a:spcBef>
              <a:spcAft>
                <a:spcPct val="0"/>
              </a:spcAft>
            </a:pPr>
            <a:r>
              <a:rPr lang="en-US" dirty="0" smtClean="0">
                <a:latin typeface="Arial" pitchFamily="34" charset="0"/>
                <a:ea typeface="Times New Roman" pitchFamily="18" charset="0"/>
                <a:cs typeface="Arial" pitchFamily="34" charset="0"/>
              </a:rPr>
              <a:t>Although a truly rigid body does not exist, many engineering components are rigid because their deformations and distortions are negligible in comparison with their relative movements. </a:t>
            </a:r>
            <a:endParaRPr lang="en-US" dirty="0" smtClean="0">
              <a:latin typeface="Arial" pitchFamily="34" charset="0"/>
              <a:cs typeface="Arial" pitchFamily="34" charset="0"/>
            </a:endParaRPr>
          </a:p>
          <a:p>
            <a:pPr lvl="0" algn="just" eaLnBrk="0" fontAlgn="base" hangingPunct="0">
              <a:spcBef>
                <a:spcPct val="0"/>
              </a:spcBef>
              <a:spcAft>
                <a:spcPct val="0"/>
              </a:spcAft>
            </a:pPr>
            <a:r>
              <a:rPr lang="en-US" dirty="0" smtClean="0">
                <a:latin typeface="Arial" pitchFamily="34" charset="0"/>
                <a:ea typeface="Times New Roman" pitchFamily="18" charset="0"/>
                <a:cs typeface="Arial" pitchFamily="34" charset="0"/>
              </a:rPr>
              <a:t>The similarity between machines and mechanisms is that </a:t>
            </a:r>
            <a:endParaRPr lang="en-US" dirty="0" smtClean="0">
              <a:latin typeface="Arial" pitchFamily="34" charset="0"/>
              <a:cs typeface="Arial" pitchFamily="34" charset="0"/>
            </a:endParaRPr>
          </a:p>
          <a:p>
            <a:pPr lvl="3" algn="just" eaLnBrk="0" fontAlgn="base" hangingPunct="0">
              <a:spcBef>
                <a:spcPct val="0"/>
              </a:spcBef>
              <a:spcAft>
                <a:spcPct val="0"/>
              </a:spcAft>
              <a:buFontTx/>
              <a:buChar char="•"/>
            </a:pPr>
            <a:r>
              <a:rPr lang="en-US" dirty="0" smtClean="0">
                <a:latin typeface="Arial" pitchFamily="34" charset="0"/>
                <a:ea typeface="Times New Roman" pitchFamily="18" charset="0"/>
                <a:cs typeface="Arial" pitchFamily="34" charset="0"/>
              </a:rPr>
              <a:t>they are both combinations of rigid bodies </a:t>
            </a:r>
            <a:endParaRPr lang="en-US" dirty="0" smtClean="0">
              <a:latin typeface="Arial" pitchFamily="34" charset="0"/>
              <a:ea typeface="Calibri" pitchFamily="34" charset="0"/>
              <a:cs typeface="Arial" pitchFamily="34" charset="0"/>
            </a:endParaRPr>
          </a:p>
          <a:p>
            <a:pPr lvl="3" algn="just" eaLnBrk="0" fontAlgn="base" hangingPunct="0">
              <a:spcBef>
                <a:spcPct val="0"/>
              </a:spcBef>
              <a:spcAft>
                <a:spcPct val="0"/>
              </a:spcAft>
              <a:buFontTx/>
              <a:buChar char="•"/>
            </a:pPr>
            <a:r>
              <a:rPr lang="en-US" dirty="0" smtClean="0">
                <a:latin typeface="Arial" pitchFamily="34" charset="0"/>
                <a:ea typeface="Times New Roman" pitchFamily="18" charset="0"/>
                <a:cs typeface="Arial" pitchFamily="34" charset="0"/>
              </a:rPr>
              <a:t>the relative motion among the rigid bodies are definite. </a:t>
            </a:r>
            <a:endParaRPr lang="en-US" dirty="0" smtClean="0">
              <a:latin typeface="Arial" pitchFamily="34" charset="0"/>
              <a:cs typeface="Arial" pitchFamily="34" charset="0"/>
            </a:endParaRPr>
          </a:p>
          <a:p>
            <a:pPr lvl="0" algn="just" eaLnBrk="0" fontAlgn="base" hangingPunct="0">
              <a:spcBef>
                <a:spcPct val="0"/>
              </a:spcBef>
              <a:spcAft>
                <a:spcPct val="0"/>
              </a:spcAft>
            </a:pPr>
            <a:r>
              <a:rPr lang="en-US" dirty="0" smtClean="0">
                <a:latin typeface="Arial" pitchFamily="34" charset="0"/>
                <a:ea typeface="Times New Roman" pitchFamily="18" charset="0"/>
                <a:cs typeface="Arial" pitchFamily="34" charset="0"/>
              </a:rPr>
              <a:t>The difference between machine and mechanism is that machines transform energy to do work, while mechanisms so not necessarily perform this function.</a:t>
            </a:r>
          </a:p>
          <a:p>
            <a:pPr lvl="0" algn="just" eaLnBrk="0" fontAlgn="base" hangingPunct="0">
              <a:spcBef>
                <a:spcPct val="0"/>
              </a:spcBef>
              <a:spcAft>
                <a:spcPct val="0"/>
              </a:spcAft>
            </a:pPr>
            <a:endParaRPr lang="en-US" dirty="0" smtClean="0">
              <a:latin typeface="Arial" pitchFamily="34" charset="0"/>
              <a:ea typeface="Times New Roman" pitchFamily="18" charset="0"/>
              <a:cs typeface="Arial" pitchFamily="34" charset="0"/>
            </a:endParaRPr>
          </a:p>
          <a:p>
            <a:pPr lvl="0" algn="just" eaLnBrk="0" fontAlgn="base" hangingPunct="0">
              <a:spcBef>
                <a:spcPct val="0"/>
              </a:spcBef>
              <a:spcAft>
                <a:spcPct val="0"/>
              </a:spcAft>
            </a:pPr>
            <a:r>
              <a:rPr lang="en-US" dirty="0" smtClean="0">
                <a:latin typeface="Arial" pitchFamily="34" charset="0"/>
                <a:ea typeface="Times New Roman" pitchFamily="18" charset="0"/>
                <a:cs typeface="Arial" pitchFamily="34" charset="0"/>
              </a:rPr>
              <a:t>The term </a:t>
            </a:r>
            <a:r>
              <a:rPr lang="en-US" b="1" dirty="0" smtClean="0">
                <a:latin typeface="Arial" pitchFamily="34" charset="0"/>
                <a:ea typeface="Times New Roman" pitchFamily="18" charset="0"/>
                <a:cs typeface="Arial" pitchFamily="34" charset="0"/>
              </a:rPr>
              <a:t>machinery</a:t>
            </a:r>
            <a:r>
              <a:rPr lang="en-US" dirty="0" smtClean="0">
                <a:latin typeface="Arial" pitchFamily="34" charset="0"/>
                <a:ea typeface="Times New Roman" pitchFamily="18" charset="0"/>
                <a:cs typeface="Arial" pitchFamily="34" charset="0"/>
              </a:rPr>
              <a:t> generally means machines and mechanisms. The following figure shows a picture of the main part of a diesel engine. The mechanism of its cylinder-link-crank parts is a slider-crank mechanism, as shown in</a:t>
            </a:r>
            <a:r>
              <a:rPr lang="en-US" dirty="0" smtClean="0">
                <a:latin typeface="Arial" pitchFamily="34" charset="0"/>
                <a:cs typeface="Arial" pitchFamily="34" charset="0"/>
              </a:rPr>
              <a:t> </a:t>
            </a:r>
          </a:p>
        </p:txBody>
      </p:sp>
      <p:pic>
        <p:nvPicPr>
          <p:cNvPr id="3" name="Picture 2" descr="http://www.cs.cmu.edu/%7Erapidproto/mechanisms/figures/cylin.gif"/>
          <p:cNvPicPr/>
          <p:nvPr/>
        </p:nvPicPr>
        <p:blipFill>
          <a:blip r:embed="rId2" cstate="print"/>
          <a:srcRect/>
          <a:stretch>
            <a:fillRect/>
          </a:stretch>
        </p:blipFill>
        <p:spPr bwMode="auto">
          <a:xfrm>
            <a:off x="1524000" y="4267200"/>
            <a:ext cx="1295400" cy="1752600"/>
          </a:xfrm>
          <a:prstGeom prst="rect">
            <a:avLst/>
          </a:prstGeom>
          <a:noFill/>
          <a:ln w="9525">
            <a:noFill/>
            <a:miter lim="800000"/>
            <a:headEnd/>
            <a:tailEnd/>
          </a:ln>
        </p:spPr>
      </p:pic>
      <p:sp>
        <p:nvSpPr>
          <p:cNvPr id="4" name="Rectangle 3"/>
          <p:cNvSpPr/>
          <p:nvPr/>
        </p:nvSpPr>
        <p:spPr>
          <a:xfrm>
            <a:off x="381000" y="6019800"/>
            <a:ext cx="4572000" cy="307777"/>
          </a:xfrm>
          <a:prstGeom prst="rect">
            <a:avLst/>
          </a:prstGeom>
        </p:spPr>
        <p:txBody>
          <a:bodyPr>
            <a:spAutoFit/>
          </a:bodyPr>
          <a:lstStyle/>
          <a:p>
            <a:r>
              <a:rPr lang="en-US" sz="1400" b="1" dirty="0" smtClean="0"/>
              <a:t>Cross section of a power cylinder in a diesel engine</a:t>
            </a:r>
            <a:endParaRPr lang="en-US" sz="1400" dirty="0"/>
          </a:p>
        </p:txBody>
      </p:sp>
      <p:pic>
        <p:nvPicPr>
          <p:cNvPr id="5" name="Picture 4" descr="http://www.cs.cmu.edu/%7Erapidproto/mechanisms/figures/skeleton.gif"/>
          <p:cNvPicPr/>
          <p:nvPr/>
        </p:nvPicPr>
        <p:blipFill>
          <a:blip r:embed="rId3" cstate="print"/>
          <a:srcRect/>
          <a:stretch>
            <a:fillRect/>
          </a:stretch>
        </p:blipFill>
        <p:spPr bwMode="auto">
          <a:xfrm>
            <a:off x="6705600" y="4114800"/>
            <a:ext cx="1295400" cy="2133600"/>
          </a:xfrm>
          <a:prstGeom prst="rect">
            <a:avLst/>
          </a:prstGeom>
          <a:noFill/>
          <a:ln w="9525">
            <a:noFill/>
            <a:miter lim="800000"/>
            <a:headEnd/>
            <a:tailEnd/>
          </a:ln>
        </p:spPr>
      </p:pic>
      <p:sp>
        <p:nvSpPr>
          <p:cNvPr id="6" name="Rectangle 5"/>
          <p:cNvSpPr/>
          <p:nvPr/>
        </p:nvSpPr>
        <p:spPr>
          <a:xfrm>
            <a:off x="6096000" y="6248400"/>
            <a:ext cx="1564852" cy="307777"/>
          </a:xfrm>
          <a:prstGeom prst="rect">
            <a:avLst/>
          </a:prstGeom>
        </p:spPr>
        <p:txBody>
          <a:bodyPr wrap="none">
            <a:spAutoFit/>
          </a:bodyPr>
          <a:lstStyle/>
          <a:p>
            <a:r>
              <a:rPr lang="en-US" sz="1400" b="1" dirty="0" smtClean="0"/>
              <a:t>Skeleton outline</a:t>
            </a:r>
            <a:endParaRPr lang="en-US" sz="1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200</TotalTime>
  <Words>1002</Words>
  <Application>Microsoft Office PowerPoint</Application>
  <PresentationFormat>On-screen Show (4:3)</PresentationFormat>
  <Paragraphs>146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Solstice</vt:lpstr>
      <vt:lpstr>Slide 1</vt:lpstr>
      <vt:lpstr>Slide 2</vt:lpstr>
      <vt:lpstr>Slide 3</vt:lpstr>
      <vt:lpstr>Slide 4</vt:lpstr>
      <vt:lpstr>Slide 5</vt:lpstr>
      <vt:lpstr>Slide 6</vt:lpstr>
      <vt:lpstr>Slide 7</vt:lpstr>
      <vt:lpstr>Slide 8</vt:lpstr>
      <vt:lpstr>Slide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kiit</cp:lastModifiedBy>
  <cp:revision>46</cp:revision>
  <dcterms:created xsi:type="dcterms:W3CDTF">2006-08-16T00:00:00Z</dcterms:created>
  <dcterms:modified xsi:type="dcterms:W3CDTF">2011-01-07T06:08:13Z</dcterms:modified>
</cp:coreProperties>
</file>